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73"/>
  </p:notesMasterIdLst>
  <p:handoutMasterIdLst>
    <p:handoutMasterId r:id="rId74"/>
  </p:handoutMasterIdLst>
  <p:sldIdLst>
    <p:sldId id="259" r:id="rId2"/>
    <p:sldId id="294" r:id="rId3"/>
    <p:sldId id="257" r:id="rId4"/>
    <p:sldId id="321" r:id="rId5"/>
    <p:sldId id="323" r:id="rId6"/>
    <p:sldId id="322" r:id="rId7"/>
    <p:sldId id="313" r:id="rId8"/>
    <p:sldId id="314" r:id="rId9"/>
    <p:sldId id="319" r:id="rId10"/>
    <p:sldId id="320" r:id="rId11"/>
    <p:sldId id="306" r:id="rId12"/>
    <p:sldId id="309" r:id="rId13"/>
    <p:sldId id="308" r:id="rId14"/>
    <p:sldId id="318" r:id="rId15"/>
    <p:sldId id="312" r:id="rId16"/>
    <p:sldId id="316" r:id="rId17"/>
    <p:sldId id="317" r:id="rId18"/>
    <p:sldId id="327" r:id="rId19"/>
    <p:sldId id="328" r:id="rId20"/>
    <p:sldId id="324" r:id="rId21"/>
    <p:sldId id="325" r:id="rId22"/>
    <p:sldId id="326" r:id="rId23"/>
    <p:sldId id="305" r:id="rId24"/>
    <p:sldId id="311" r:id="rId25"/>
    <p:sldId id="315" r:id="rId26"/>
    <p:sldId id="363" r:id="rId27"/>
    <p:sldId id="329" r:id="rId28"/>
    <p:sldId id="334" r:id="rId29"/>
    <p:sldId id="335" r:id="rId30"/>
    <p:sldId id="336" r:id="rId31"/>
    <p:sldId id="337" r:id="rId32"/>
    <p:sldId id="330" r:id="rId33"/>
    <p:sldId id="331" r:id="rId34"/>
    <p:sldId id="332" r:id="rId35"/>
    <p:sldId id="349" r:id="rId36"/>
    <p:sldId id="341" r:id="rId37"/>
    <p:sldId id="350" r:id="rId38"/>
    <p:sldId id="342" r:id="rId39"/>
    <p:sldId id="351" r:id="rId40"/>
    <p:sldId id="343" r:id="rId41"/>
    <p:sldId id="352" r:id="rId42"/>
    <p:sldId id="338" r:id="rId43"/>
    <p:sldId id="345" r:id="rId44"/>
    <p:sldId id="384" r:id="rId45"/>
    <p:sldId id="353" r:id="rId46"/>
    <p:sldId id="376" r:id="rId47"/>
    <p:sldId id="372" r:id="rId48"/>
    <p:sldId id="354" r:id="rId49"/>
    <p:sldId id="364" r:id="rId50"/>
    <p:sldId id="381" r:id="rId51"/>
    <p:sldId id="365" r:id="rId52"/>
    <p:sldId id="375" r:id="rId53"/>
    <p:sldId id="367" r:id="rId54"/>
    <p:sldId id="366" r:id="rId55"/>
    <p:sldId id="369" r:id="rId56"/>
    <p:sldId id="356" r:id="rId57"/>
    <p:sldId id="382" r:id="rId58"/>
    <p:sldId id="377" r:id="rId59"/>
    <p:sldId id="370" r:id="rId60"/>
    <p:sldId id="371" r:id="rId61"/>
    <p:sldId id="378" r:id="rId62"/>
    <p:sldId id="379" r:id="rId63"/>
    <p:sldId id="380" r:id="rId64"/>
    <p:sldId id="358" r:id="rId65"/>
    <p:sldId id="383" r:id="rId66"/>
    <p:sldId id="361" r:id="rId67"/>
    <p:sldId id="360" r:id="rId68"/>
    <p:sldId id="373" r:id="rId69"/>
    <p:sldId id="339" r:id="rId70"/>
    <p:sldId id="340" r:id="rId71"/>
    <p:sldId id="362" r:id="rId7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D5B5B"/>
    <a:srgbClr val="939292"/>
    <a:srgbClr val="FFCCFF"/>
    <a:srgbClr val="008000"/>
    <a:srgbClr val="F7F8FA"/>
    <a:srgbClr val="FBFBFC"/>
    <a:srgbClr val="F9FAFB"/>
    <a:srgbClr val="F2F2F2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8" autoAdjust="0"/>
    <p:restoredTop sz="95758" autoAdjust="0"/>
  </p:normalViewPr>
  <p:slideViewPr>
    <p:cSldViewPr snapToGrid="0" showGuides="1">
      <p:cViewPr varScale="1">
        <p:scale>
          <a:sx n="105" d="100"/>
          <a:sy n="105" d="100"/>
        </p:scale>
        <p:origin x="1176" y="114"/>
      </p:cViewPr>
      <p:guideLst>
        <p:guide orient="horz" pos="406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84"/>
    </p:cViewPr>
  </p:sorter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2021-11-14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00.png>
</file>

<file path=ppt/media/image101.png>
</file>

<file path=ppt/media/image102.pn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0BA11-FEDB-4E64-B4BE-9FDEE8123FE3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D56DB-D808-478E-8624-F84E557D34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좌우 수치 </a:t>
            </a:r>
            <a:r>
              <a:rPr lang="ko-KR" altLang="en-US" dirty="0" err="1"/>
              <a:t>다른이유</a:t>
            </a:r>
            <a:endParaRPr lang="en-US" altLang="ko-KR" dirty="0"/>
          </a:p>
          <a:p>
            <a:r>
              <a:rPr lang="ko-KR" altLang="en-US" dirty="0"/>
              <a:t>왼쪽은 유튜브 </a:t>
            </a:r>
            <a:r>
              <a:rPr lang="ko-KR" altLang="en-US" dirty="0" err="1"/>
              <a:t>페이스북등</a:t>
            </a:r>
            <a:r>
              <a:rPr lang="ko-KR" altLang="en-US" dirty="0"/>
              <a:t> </a:t>
            </a:r>
            <a:r>
              <a:rPr lang="en-US" altLang="ko-KR" dirty="0"/>
              <a:t>AVOD</a:t>
            </a:r>
            <a:r>
              <a:rPr lang="ko-KR" altLang="en-US" dirty="0"/>
              <a:t>는 제외한 수치</a:t>
            </a:r>
            <a:endParaRPr lang="en-US" altLang="ko-KR" dirty="0"/>
          </a:p>
          <a:p>
            <a:r>
              <a:rPr lang="ko-KR" altLang="en-US" dirty="0"/>
              <a:t>오른쪽은 </a:t>
            </a:r>
            <a:r>
              <a:rPr lang="en-US" altLang="ko-KR" dirty="0"/>
              <a:t>SVOD AVOD TVOD </a:t>
            </a:r>
            <a:r>
              <a:rPr lang="ko-KR" altLang="en-US" dirty="0"/>
              <a:t>종합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D56DB-D808-478E-8624-F84E557D342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9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68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9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195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E0469EB-0E31-48BF-947F-F83959BA27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065" y="75221"/>
            <a:ext cx="1004400" cy="42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7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65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39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526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576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392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562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45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204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37.png"/><Relationship Id="rId3" Type="http://schemas.openxmlformats.org/officeDocument/2006/relationships/image" Target="../media/image12.png"/><Relationship Id="rId7" Type="http://schemas.openxmlformats.org/officeDocument/2006/relationships/image" Target="../media/image32.png"/><Relationship Id="rId12" Type="http://schemas.openxmlformats.org/officeDocument/2006/relationships/image" Target="../media/image36.png"/><Relationship Id="rId2" Type="http://schemas.openxmlformats.org/officeDocument/2006/relationships/image" Target="../media/image11.png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35.png"/><Relationship Id="rId5" Type="http://schemas.openxmlformats.org/officeDocument/2006/relationships/image" Target="../media/image14.jpeg"/><Relationship Id="rId15" Type="http://schemas.openxmlformats.org/officeDocument/2006/relationships/image" Target="../media/image39.png"/><Relationship Id="rId10" Type="http://schemas.openxmlformats.org/officeDocument/2006/relationships/image" Target="../media/image34.png"/><Relationship Id="rId4" Type="http://schemas.openxmlformats.org/officeDocument/2006/relationships/image" Target="../media/image13.png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079BCD7-9D57-4B75-A69A-037C68C6978B}"/>
              </a:ext>
            </a:extLst>
          </p:cNvPr>
          <p:cNvSpPr txBox="1"/>
          <p:nvPr/>
        </p:nvSpPr>
        <p:spPr>
          <a:xfrm>
            <a:off x="4511800" y="5324195"/>
            <a:ext cx="4498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1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팀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김원태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안호준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이원민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오세준 이경민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최갑림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김효주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EA71457-4A7B-451A-8FF0-C6D40E920A96}"/>
              </a:ext>
            </a:extLst>
          </p:cNvPr>
          <p:cNvGrpSpPr/>
          <p:nvPr/>
        </p:nvGrpSpPr>
        <p:grpSpPr>
          <a:xfrm>
            <a:off x="2587958" y="1231382"/>
            <a:ext cx="3969356" cy="1259388"/>
            <a:chOff x="2587958" y="1231382"/>
            <a:chExt cx="3969356" cy="1259388"/>
          </a:xfrm>
        </p:grpSpPr>
        <p:sp>
          <p:nvSpPr>
            <p:cNvPr id="4" name="TextBox 3"/>
            <p:cNvSpPr txBox="1"/>
            <p:nvPr/>
          </p:nvSpPr>
          <p:spPr>
            <a:xfrm>
              <a:off x="2587958" y="1231382"/>
              <a:ext cx="39693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000" b="1" i="0" u="none" strike="noStrike" kern="1200" cap="none" spc="-225" normalizeH="0" baseline="0" noProof="0" dirty="0" err="1">
                  <a:ln>
                    <a:noFill/>
                  </a:ln>
                  <a:solidFill>
                    <a:schemeClr val="accent1">
                      <a:lumMod val="75000"/>
                      <a:alpha val="70000"/>
                    </a:scheme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오때</a:t>
              </a:r>
              <a:r>
                <a:rPr kumimoji="0" lang="en-US" altLang="ko-KR" sz="6000" b="1" i="0" u="none" strike="noStrike" kern="1200" cap="none" spc="-225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  <a:alpha val="70000"/>
                    </a:scheme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?</a:t>
              </a:r>
              <a:r>
                <a:rPr kumimoji="0" lang="en-US" altLang="ko-KR" sz="5400" b="1" i="0" u="none" strike="noStrike" kern="1200" cap="none" spc="-225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  <a:alpha val="70000"/>
                    </a:scheme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(</a:t>
              </a:r>
              <a:r>
                <a:rPr kumimoji="0" lang="en-US" altLang="ko-KR" sz="5400" b="1" i="0" u="none" strike="noStrike" kern="1200" cap="none" spc="-225" normalizeH="0" baseline="0" noProof="0" dirty="0" err="1">
                  <a:ln>
                    <a:noFill/>
                  </a:ln>
                  <a:solidFill>
                    <a:schemeClr val="accent1">
                      <a:lumMod val="75000"/>
                      <a:alpha val="70000"/>
                    </a:scheme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OTTe</a:t>
              </a:r>
              <a:r>
                <a:rPr kumimoji="0" lang="en-US" altLang="ko-KR" sz="5400" b="1" i="0" u="none" strike="noStrike" kern="1200" cap="none" spc="-225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  <a:alpha val="70000"/>
                    </a:scheme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)</a:t>
              </a:r>
              <a:endParaRPr kumimoji="0" lang="ko-KR" altLang="en-US" sz="6000" b="1" i="0" u="none" strike="noStrike" kern="1200" cap="none" spc="-225" normalizeH="0" baseline="0" noProof="0" dirty="0">
                <a:ln>
                  <a:noFill/>
                </a:ln>
                <a:solidFill>
                  <a:schemeClr val="accent1">
                    <a:lumMod val="75000"/>
                    <a:alpha val="70000"/>
                  </a:scheme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EDB17A-FD90-47FC-9317-83B176E66ADE}"/>
                </a:ext>
              </a:extLst>
            </p:cNvPr>
            <p:cNvSpPr txBox="1"/>
            <p:nvPr/>
          </p:nvSpPr>
          <p:spPr>
            <a:xfrm>
              <a:off x="3596427" y="2182993"/>
              <a:ext cx="19672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2F2F2">
                      <a:lumMod val="5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모든 컨텐츠를 한곳에서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6D456438-F95E-492E-B71A-76512873D9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630" y="2944493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5D33654-CF2F-4862-8C5A-C5FCE3748E72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0EF530-D71F-4171-8B07-91EA7F38E199}"/>
                </a:ext>
              </a:extLst>
            </p:cNvPr>
            <p:cNvSpPr txBox="1"/>
            <p:nvPr/>
          </p:nvSpPr>
          <p:spPr>
            <a:xfrm>
              <a:off x="671417" y="-1582569"/>
              <a:ext cx="136618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개발목표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88A910-DF33-4BE2-8A32-9407B2CF2BA0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6F8A60D-0AA4-4CCD-BB08-9DD059CB0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517660"/>
              </p:ext>
            </p:extLst>
          </p:nvPr>
        </p:nvGraphicFramePr>
        <p:xfrm>
          <a:off x="685800" y="1304926"/>
          <a:ext cx="7775732" cy="47093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5146">
                  <a:extLst>
                    <a:ext uri="{9D8B030D-6E8A-4147-A177-3AD203B41FA5}">
                      <a16:colId xmlns:a16="http://schemas.microsoft.com/office/drawing/2014/main" val="3509793713"/>
                    </a:ext>
                  </a:extLst>
                </a:gridCol>
                <a:gridCol w="6220586">
                  <a:extLst>
                    <a:ext uri="{9D8B030D-6E8A-4147-A177-3AD203B41FA5}">
                      <a16:colId xmlns:a16="http://schemas.microsoft.com/office/drawing/2014/main" val="750089002"/>
                    </a:ext>
                  </a:extLst>
                </a:gridCol>
              </a:tblGrid>
              <a:tr h="479433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구현 기능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52026"/>
                  </a:ext>
                </a:extLst>
              </a:tr>
              <a:tr h="7724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회원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회원가입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로그인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회원정보 수정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 선호항목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평가항목 조회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690607"/>
                  </a:ext>
                </a:extLst>
              </a:tr>
              <a:tr h="1345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분류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영화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드라마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다큐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애니메이션 등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코드관리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장르관리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평점관리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제공 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OTT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기타 상세정보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콘텐츠 고유 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ID,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국가코드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실명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시즌제</a:t>
                      </a:r>
                      <a:r>
                        <a:rPr lang="ko-KR" altLang="en-US" sz="1200" spc="-80" baseline="0">
                          <a:latin typeface="+mn-ea"/>
                          <a:ea typeface="+mn-ea"/>
                        </a:rPr>
                        <a:t> 드라마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컨텐츠 평점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사용자 선호 컨텐츠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 err="1">
                          <a:latin typeface="+mn-ea"/>
                          <a:ea typeface="+mn-ea"/>
                        </a:rPr>
                        <a:t>찜목록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 관리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131605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검색</a:t>
                      </a:r>
                      <a:endParaRPr lang="en-US" altLang="ko-KR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기타상세정보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감독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OTT,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분류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 확인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시즌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설명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147149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추천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en-US" altLang="ko-KR" spc="0" dirty="0">
                          <a:latin typeface="+mn-ea"/>
                          <a:ea typeface="+mn-ea"/>
                        </a:rPr>
                        <a:t>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TOP10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최신 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사용자 선호 장르별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선호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장르별 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46767"/>
                  </a:ext>
                </a:extLst>
              </a:tr>
            </a:tbl>
          </a:graphicData>
        </a:graphic>
      </p:graphicFrame>
      <p:pic>
        <p:nvPicPr>
          <p:cNvPr id="63" name="그림 62">
            <a:extLst>
              <a:ext uri="{FF2B5EF4-FFF2-40B4-BE49-F238E27FC236}">
                <a16:creationId xmlns:a16="http://schemas.microsoft.com/office/drawing/2014/main" id="{0C1D3BC2-B6DB-4055-B2BB-6E010798DC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85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</a:rPr>
              <a:t>003</a:t>
            </a:r>
            <a:endParaRPr lang="ko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13" dirty="0">
                <a:solidFill>
                  <a:schemeClr val="tx2"/>
                </a:solidFill>
                <a:latin typeface="+mn-ea"/>
              </a:rPr>
              <a:t>개발환경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65306" y="5736431"/>
            <a:ext cx="18261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6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6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18E3B466-CE64-466A-BF32-D0B0EF1772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551" y="2826268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47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4" name="모서리가 둥근 직사각형 34">
            <a:extLst>
              <a:ext uri="{FF2B5EF4-FFF2-40B4-BE49-F238E27FC236}">
                <a16:creationId xmlns:a16="http://schemas.microsoft.com/office/drawing/2014/main" id="{131B3B89-B19F-4427-B835-D41571E31E9D}"/>
              </a:ext>
            </a:extLst>
          </p:cNvPr>
          <p:cNvSpPr/>
          <p:nvPr/>
        </p:nvSpPr>
        <p:spPr>
          <a:xfrm>
            <a:off x="0" y="7126532"/>
            <a:ext cx="1838626" cy="2520280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CCF9856-AC2F-48EF-A794-683F3EA6386A}"/>
              </a:ext>
            </a:extLst>
          </p:cNvPr>
          <p:cNvCxnSpPr/>
          <p:nvPr/>
        </p:nvCxnSpPr>
        <p:spPr>
          <a:xfrm>
            <a:off x="0" y="8954558"/>
            <a:ext cx="1807561" cy="0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C1D8CD-BEA9-4DCA-9ED0-396B33F283CD}"/>
              </a:ext>
            </a:extLst>
          </p:cNvPr>
          <p:cNvSpPr txBox="1"/>
          <p:nvPr/>
        </p:nvSpPr>
        <p:spPr>
          <a:xfrm>
            <a:off x="354748" y="9049525"/>
            <a:ext cx="109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개발언어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Java</a:t>
            </a:r>
          </a:p>
        </p:txBody>
      </p:sp>
      <p:pic>
        <p:nvPicPr>
          <p:cNvPr id="37" name="Picture 2">
            <a:extLst>
              <a:ext uri="{FF2B5EF4-FFF2-40B4-BE49-F238E27FC236}">
                <a16:creationId xmlns:a16="http://schemas.microsoft.com/office/drawing/2014/main" id="{F50F8261-6D8F-4BF3-BA06-8E2629193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42" y="7381598"/>
            <a:ext cx="794676" cy="1317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D0FE4B4-D70B-40C9-829B-59453C73A569}"/>
              </a:ext>
            </a:extLst>
          </p:cNvPr>
          <p:cNvGrpSpPr/>
          <p:nvPr/>
        </p:nvGrpSpPr>
        <p:grpSpPr>
          <a:xfrm>
            <a:off x="754772" y="1596843"/>
            <a:ext cx="1838626" cy="2520280"/>
            <a:chOff x="1355989" y="1778694"/>
            <a:chExt cx="1838626" cy="2520280"/>
          </a:xfrm>
        </p:grpSpPr>
        <p:sp>
          <p:nvSpPr>
            <p:cNvPr id="38" name="모서리가 둥근 직사각형 41">
              <a:extLst>
                <a:ext uri="{FF2B5EF4-FFF2-40B4-BE49-F238E27FC236}">
                  <a16:creationId xmlns:a16="http://schemas.microsoft.com/office/drawing/2014/main" id="{CBE7C9A2-ED50-456D-A5A4-7DBA2143247E}"/>
                </a:ext>
              </a:extLst>
            </p:cNvPr>
            <p:cNvSpPr/>
            <p:nvPr/>
          </p:nvSpPr>
          <p:spPr>
            <a:xfrm>
              <a:off x="1355989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18627B4-71D2-4D80-BA58-00E6D03DE939}"/>
                </a:ext>
              </a:extLst>
            </p:cNvPr>
            <p:cNvCxnSpPr/>
            <p:nvPr/>
          </p:nvCxnSpPr>
          <p:spPr>
            <a:xfrm>
              <a:off x="1355989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96C3E50-865B-4C28-804F-741F3217E0DC}"/>
                </a:ext>
              </a:extLst>
            </p:cNvPr>
            <p:cNvSpPr txBox="1"/>
            <p:nvPr/>
          </p:nvSpPr>
          <p:spPr>
            <a:xfrm>
              <a:off x="1562942" y="3701687"/>
              <a:ext cx="14528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개발</a:t>
              </a:r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 IDE</a:t>
              </a:r>
            </a:p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Eclipse(STS)</a:t>
              </a:r>
            </a:p>
          </p:txBody>
        </p:sp>
        <p:pic>
          <p:nvPicPr>
            <p:cNvPr id="41" name="Picture 4" descr="eclipse devì ëí ì´ë¯¸ì§ ê²ìê²°ê³¼">
              <a:extLst>
                <a:ext uri="{FF2B5EF4-FFF2-40B4-BE49-F238E27FC236}">
                  <a16:creationId xmlns:a16="http://schemas.microsoft.com/office/drawing/2014/main" id="{94756387-6D86-4C05-95D2-EE20470330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1140" y="2246137"/>
              <a:ext cx="886351" cy="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716AFA7-2463-439D-9AC4-E5D6A5C67572}"/>
              </a:ext>
            </a:extLst>
          </p:cNvPr>
          <p:cNvGrpSpPr/>
          <p:nvPr/>
        </p:nvGrpSpPr>
        <p:grpSpPr>
          <a:xfrm>
            <a:off x="6561797" y="1586611"/>
            <a:ext cx="1838626" cy="2520280"/>
            <a:chOff x="6030873" y="1778694"/>
            <a:chExt cx="1838626" cy="2520280"/>
          </a:xfrm>
        </p:grpSpPr>
        <p:sp>
          <p:nvSpPr>
            <p:cNvPr id="42" name="모서리가 둥근 직사각형 55">
              <a:extLst>
                <a:ext uri="{FF2B5EF4-FFF2-40B4-BE49-F238E27FC236}">
                  <a16:creationId xmlns:a16="http://schemas.microsoft.com/office/drawing/2014/main" id="{9394EFB0-4A7F-4FF3-B82C-E6FEE8BC71D9}"/>
                </a:ext>
              </a:extLst>
            </p:cNvPr>
            <p:cNvSpPr/>
            <p:nvPr/>
          </p:nvSpPr>
          <p:spPr>
            <a:xfrm>
              <a:off x="6030873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C4300DC4-FF6B-4DFE-AA4D-52DABF88D571}"/>
                </a:ext>
              </a:extLst>
            </p:cNvPr>
            <p:cNvCxnSpPr/>
            <p:nvPr/>
          </p:nvCxnSpPr>
          <p:spPr>
            <a:xfrm>
              <a:off x="6030873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B2672DF-8AFD-4854-A956-E8F84EC0A590}"/>
                </a:ext>
              </a:extLst>
            </p:cNvPr>
            <p:cNvSpPr txBox="1"/>
            <p:nvPr/>
          </p:nvSpPr>
          <p:spPr>
            <a:xfrm>
              <a:off x="6061936" y="3701687"/>
              <a:ext cx="17764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spc="-8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데이터베이스 모델링</a:t>
              </a:r>
              <a:endParaRPr lang="en-US" altLang="ko-KR" sz="1400" spc="-8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endParaRPr>
            </a:p>
            <a:p>
              <a:pPr algn="ctr"/>
              <a:r>
                <a:rPr lang="en-US" altLang="ko-KR" sz="1400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eXERD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endParaRPr>
            </a:p>
          </p:txBody>
        </p:sp>
      </p:grpSp>
      <p:pic>
        <p:nvPicPr>
          <p:cNvPr id="46" name="Picture 8" descr="JAVA Springì ëí ì´ë¯¸ì§ ê²ìê²°ê³¼">
            <a:extLst>
              <a:ext uri="{FF2B5EF4-FFF2-40B4-BE49-F238E27FC236}">
                <a16:creationId xmlns:a16="http://schemas.microsoft.com/office/drawing/2014/main" id="{AACDA2FC-0B52-4CA6-88D1-EEE1CB0D1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028" y="7628357"/>
            <a:ext cx="1308796" cy="90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모서리가 둥근 직사각형 59">
            <a:extLst>
              <a:ext uri="{FF2B5EF4-FFF2-40B4-BE49-F238E27FC236}">
                <a16:creationId xmlns:a16="http://schemas.microsoft.com/office/drawing/2014/main" id="{5E9E9E0D-7297-4493-801D-5D3F7BBC67A3}"/>
              </a:ext>
            </a:extLst>
          </p:cNvPr>
          <p:cNvSpPr/>
          <p:nvPr/>
        </p:nvSpPr>
        <p:spPr>
          <a:xfrm>
            <a:off x="5841719" y="7124301"/>
            <a:ext cx="1838626" cy="2520280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5E4F6E12-11CE-4006-9028-3C2339EE03B9}"/>
              </a:ext>
            </a:extLst>
          </p:cNvPr>
          <p:cNvCxnSpPr/>
          <p:nvPr/>
        </p:nvCxnSpPr>
        <p:spPr>
          <a:xfrm>
            <a:off x="5841719" y="8952327"/>
            <a:ext cx="1807561" cy="0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8511E06-1918-4C10-B836-88B35F4C41E9}"/>
              </a:ext>
            </a:extLst>
          </p:cNvPr>
          <p:cNvSpPr txBox="1"/>
          <p:nvPr/>
        </p:nvSpPr>
        <p:spPr>
          <a:xfrm>
            <a:off x="6196467" y="9047294"/>
            <a:ext cx="109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프레임워크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Spring</a:t>
            </a:r>
          </a:p>
        </p:txBody>
      </p:sp>
      <p:sp>
        <p:nvSpPr>
          <p:cNvPr id="50" name="모서리가 둥근 직사각형 63">
            <a:extLst>
              <a:ext uri="{FF2B5EF4-FFF2-40B4-BE49-F238E27FC236}">
                <a16:creationId xmlns:a16="http://schemas.microsoft.com/office/drawing/2014/main" id="{F60B720B-8E4D-4293-AF21-A69BDDF3E707}"/>
              </a:ext>
            </a:extLst>
          </p:cNvPr>
          <p:cNvSpPr/>
          <p:nvPr/>
        </p:nvSpPr>
        <p:spPr>
          <a:xfrm>
            <a:off x="840899" y="7552735"/>
            <a:ext cx="7649280" cy="728464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A8C4C20-5D47-4D2F-8C07-E7BCFC498450}"/>
              </a:ext>
            </a:extLst>
          </p:cNvPr>
          <p:cNvSpPr txBox="1"/>
          <p:nvPr/>
        </p:nvSpPr>
        <p:spPr>
          <a:xfrm>
            <a:off x="1088799" y="7667134"/>
            <a:ext cx="20788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OS: Windows 10 64bit</a:t>
            </a:r>
          </a:p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협업도구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: SVN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3A19134D-E633-42D4-AA48-6AB4BEF861F9}"/>
              </a:ext>
            </a:extLst>
          </p:cNvPr>
          <p:cNvCxnSpPr/>
          <p:nvPr/>
        </p:nvCxnSpPr>
        <p:spPr>
          <a:xfrm>
            <a:off x="3512512" y="7552735"/>
            <a:ext cx="0" cy="728464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FCB7283-4F8E-4F76-AA94-883FF0FEE360}"/>
              </a:ext>
            </a:extLst>
          </p:cNvPr>
          <p:cNvSpPr txBox="1"/>
          <p:nvPr/>
        </p:nvSpPr>
        <p:spPr>
          <a:xfrm>
            <a:off x="891662" y="641656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2"/>
                </a:solidFill>
              </a:rPr>
              <a:t>개발환경</a:t>
            </a:r>
          </a:p>
        </p:txBody>
      </p:sp>
      <p:sp>
        <p:nvSpPr>
          <p:cNvPr id="55" name="모서리가 둥근 직사각형 63">
            <a:extLst>
              <a:ext uri="{FF2B5EF4-FFF2-40B4-BE49-F238E27FC236}">
                <a16:creationId xmlns:a16="http://schemas.microsoft.com/office/drawing/2014/main" id="{9DECF6C4-CFCD-4DDD-9A7E-D92508A6E26A}"/>
              </a:ext>
            </a:extLst>
          </p:cNvPr>
          <p:cNvSpPr/>
          <p:nvPr/>
        </p:nvSpPr>
        <p:spPr>
          <a:xfrm>
            <a:off x="754772" y="5419220"/>
            <a:ext cx="7649280" cy="728464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※ </a:t>
            </a:r>
            <a:r>
              <a:rPr lang="ko-KR" altLang="en-US" sz="180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향후 개발환경 추가 예정</a:t>
            </a:r>
            <a:endParaRPr lang="en-US" altLang="ko-KR" sz="1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0E3604F-F95F-4DCB-A1F5-EA2BEEA23F11}"/>
              </a:ext>
            </a:extLst>
          </p:cNvPr>
          <p:cNvGrpSpPr/>
          <p:nvPr/>
        </p:nvGrpSpPr>
        <p:grpSpPr>
          <a:xfrm>
            <a:off x="3658284" y="1619585"/>
            <a:ext cx="1838626" cy="2520280"/>
            <a:chOff x="6030873" y="1778694"/>
            <a:chExt cx="1838626" cy="2520280"/>
          </a:xfrm>
        </p:grpSpPr>
        <p:sp>
          <p:nvSpPr>
            <p:cNvPr id="31" name="모서리가 둥근 직사각형 55">
              <a:extLst>
                <a:ext uri="{FF2B5EF4-FFF2-40B4-BE49-F238E27FC236}">
                  <a16:creationId xmlns:a16="http://schemas.microsoft.com/office/drawing/2014/main" id="{C931505C-311C-453A-A360-7F056657E8DB}"/>
                </a:ext>
              </a:extLst>
            </p:cNvPr>
            <p:cNvSpPr/>
            <p:nvPr/>
          </p:nvSpPr>
          <p:spPr>
            <a:xfrm>
              <a:off x="6030873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9246508-1D15-4A09-8EC3-4B0ACB57C81C}"/>
                </a:ext>
              </a:extLst>
            </p:cNvPr>
            <p:cNvCxnSpPr/>
            <p:nvPr/>
          </p:nvCxnSpPr>
          <p:spPr>
            <a:xfrm>
              <a:off x="6030873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B47D7C6-E53A-4C81-9F3B-C64031A67906}"/>
                </a:ext>
              </a:extLst>
            </p:cNvPr>
            <p:cNvSpPr txBox="1"/>
            <p:nvPr/>
          </p:nvSpPr>
          <p:spPr>
            <a:xfrm>
              <a:off x="6278024" y="3701687"/>
              <a:ext cx="13443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데이터베이스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endParaRPr>
            </a:p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+mn-ea"/>
                </a:rPr>
                <a:t>Oracle</a:t>
              </a:r>
            </a:p>
          </p:txBody>
        </p:sp>
        <p:pic>
          <p:nvPicPr>
            <p:cNvPr id="56" name="Picture 6" descr="oracleDBì ëí ì´ë¯¸ì§ ê²ìê²°ê³¼">
              <a:extLst>
                <a:ext uri="{FF2B5EF4-FFF2-40B4-BE49-F238E27FC236}">
                  <a16:creationId xmlns:a16="http://schemas.microsoft.com/office/drawing/2014/main" id="{4410965C-4A16-45B9-BA11-A11AD33140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97" t="33524" r="13870" b="33238"/>
            <a:stretch/>
          </p:blipFill>
          <p:spPr bwMode="auto">
            <a:xfrm>
              <a:off x="6276216" y="2462161"/>
              <a:ext cx="1410841" cy="667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4B5306CF-F5F4-497E-87D8-CCE327A6D3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427" y="1888800"/>
            <a:ext cx="1130300" cy="1270000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B2DC80AF-D493-451C-81DB-7C30EBB8676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108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</a:rPr>
              <a:t>004</a:t>
            </a:r>
            <a:endParaRPr lang="ko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2375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13" dirty="0">
                <a:solidFill>
                  <a:schemeClr val="tx2"/>
                </a:solidFill>
                <a:latin typeface="+mn-ea"/>
              </a:rPr>
              <a:t>데이터베이스 모델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4CD387B8-A6C7-4FFA-89E8-D2F25CB2EC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551" y="2826268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04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45168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전체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BEB6A31-1254-40BE-860B-9738F4FAE3E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" r="1"/>
          <a:stretch/>
        </p:blipFill>
        <p:spPr>
          <a:xfrm>
            <a:off x="286869" y="1286888"/>
            <a:ext cx="8582400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B3688BD-16C3-4106-AF21-3B5583EFDF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99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B2D2E467-EB4A-46A2-8139-F439540E21F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" r="1"/>
          <a:stretch/>
        </p:blipFill>
        <p:spPr>
          <a:xfrm>
            <a:off x="286869" y="1286888"/>
            <a:ext cx="8582400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45168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전체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2AD56B-BF1A-48DE-9AAB-EFB92A9D2DC9}"/>
              </a:ext>
            </a:extLst>
          </p:cNvPr>
          <p:cNvSpPr/>
          <p:nvPr/>
        </p:nvSpPr>
        <p:spPr>
          <a:xfrm>
            <a:off x="372110" y="1344126"/>
            <a:ext cx="4664710" cy="4964338"/>
          </a:xfrm>
          <a:prstGeom prst="rect">
            <a:avLst/>
          </a:prstGeom>
          <a:solidFill>
            <a:schemeClr val="accent1">
              <a:lumMod val="40000"/>
              <a:lumOff val="60000"/>
              <a:alpha val="27000"/>
            </a:schemeClr>
          </a:solidFill>
          <a:ln w="222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9096C56-F96E-4625-BE82-EB8DA1620256}"/>
              </a:ext>
            </a:extLst>
          </p:cNvPr>
          <p:cNvSpPr/>
          <p:nvPr/>
        </p:nvSpPr>
        <p:spPr>
          <a:xfrm>
            <a:off x="5440452" y="1344126"/>
            <a:ext cx="3353028" cy="4964338"/>
          </a:xfrm>
          <a:prstGeom prst="rect">
            <a:avLst/>
          </a:prstGeom>
          <a:solidFill>
            <a:schemeClr val="accent4">
              <a:lumMod val="20000"/>
              <a:lumOff val="80000"/>
              <a:alpha val="23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F8072C-4313-4A54-B457-D2BE90F68EE8}"/>
              </a:ext>
            </a:extLst>
          </p:cNvPr>
          <p:cNvSpPr txBox="1"/>
          <p:nvPr/>
        </p:nvSpPr>
        <p:spPr>
          <a:xfrm>
            <a:off x="464842" y="3032494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영상물 분류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30B8BC-CFEE-437D-8511-AD9075602F6D}"/>
              </a:ext>
            </a:extLst>
          </p:cNvPr>
          <p:cNvSpPr txBox="1"/>
          <p:nvPr/>
        </p:nvSpPr>
        <p:spPr>
          <a:xfrm>
            <a:off x="7444101" y="2069016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4">
                    <a:lumMod val="75000"/>
                  </a:schemeClr>
                </a:solidFill>
              </a:rPr>
              <a:t>사용자 관리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58CAF58-AAC8-4909-B9E5-8242ADB73F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41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영상물 분류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9108F4-7226-464F-9F51-4AED16B0DE60}"/>
              </a:ext>
            </a:extLst>
          </p:cNvPr>
          <p:cNvSpPr txBox="1"/>
          <p:nvPr/>
        </p:nvSpPr>
        <p:spPr>
          <a:xfrm>
            <a:off x="5047162" y="158241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2"/>
                </a:solidFill>
              </a:rPr>
              <a:t>주요 테이블 </a:t>
            </a:r>
            <a:r>
              <a:rPr lang="en-US" altLang="ko-KR" b="1" dirty="0">
                <a:solidFill>
                  <a:schemeClr val="tx2"/>
                </a:solidFill>
              </a:rPr>
              <a:t>: </a:t>
            </a:r>
            <a:r>
              <a:rPr lang="ko-KR" altLang="en-US" b="1" dirty="0">
                <a:solidFill>
                  <a:schemeClr val="accent1"/>
                </a:solidFill>
              </a:rPr>
              <a:t>영상물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9D555A-4F67-4964-8B49-FEFBBB6C9773}"/>
              </a:ext>
            </a:extLst>
          </p:cNvPr>
          <p:cNvSpPr txBox="1"/>
          <p:nvPr/>
        </p:nvSpPr>
        <p:spPr>
          <a:xfrm>
            <a:off x="5246100" y="1925925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2"/>
                </a:solidFill>
              </a:rPr>
              <a:t>OTT</a:t>
            </a:r>
            <a:r>
              <a:rPr lang="ko-KR" altLang="en-US" sz="1400" dirty="0">
                <a:solidFill>
                  <a:schemeClr val="tx2"/>
                </a:solidFill>
              </a:rPr>
              <a:t> 서비스에서 제공하는 컨텐츠 분류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2"/>
                </a:solidFill>
              </a:rPr>
              <a:t>총 </a:t>
            </a:r>
            <a:r>
              <a:rPr lang="en-US" altLang="ko-KR" sz="1400" dirty="0">
                <a:solidFill>
                  <a:schemeClr val="tx2"/>
                </a:solidFill>
              </a:rPr>
              <a:t>11</a:t>
            </a:r>
            <a:r>
              <a:rPr lang="ko-KR" altLang="en-US" sz="1400" dirty="0">
                <a:solidFill>
                  <a:schemeClr val="tx2"/>
                </a:solidFill>
              </a:rPr>
              <a:t>가지 칼럼으로 구분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spc="-70" dirty="0">
                <a:solidFill>
                  <a:schemeClr val="tx2"/>
                </a:solidFill>
              </a:rPr>
              <a:t>OTT ID</a:t>
            </a:r>
            <a:r>
              <a:rPr lang="ko-KR" altLang="en-US" sz="1400" spc="-70" dirty="0">
                <a:solidFill>
                  <a:schemeClr val="tx2"/>
                </a:solidFill>
              </a:rPr>
              <a:t> 부여를 통해 특정 컨텐츠를 제공하는</a:t>
            </a:r>
            <a:endParaRPr lang="en-US" altLang="ko-KR" sz="1400" spc="-70" dirty="0">
              <a:solidFill>
                <a:schemeClr val="tx2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ko-KR" sz="1400" dirty="0">
                <a:solidFill>
                  <a:schemeClr val="tx2"/>
                </a:solidFill>
              </a:rPr>
              <a:t>    OTT </a:t>
            </a:r>
            <a:r>
              <a:rPr lang="ko-KR" altLang="en-US" sz="1400" dirty="0">
                <a:solidFill>
                  <a:schemeClr val="tx2"/>
                </a:solidFill>
              </a:rPr>
              <a:t>서비스 안내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spc="-50" dirty="0">
                <a:solidFill>
                  <a:schemeClr val="tx2"/>
                </a:solidFill>
              </a:rPr>
              <a:t>중복으로 제공되는 컨텐츠는 </a:t>
            </a:r>
            <a:r>
              <a:rPr lang="en-US" altLang="ko-KR" sz="1400" spc="-50" dirty="0">
                <a:solidFill>
                  <a:schemeClr val="tx2"/>
                </a:solidFill>
              </a:rPr>
              <a:t>OTT</a:t>
            </a:r>
            <a:r>
              <a:rPr lang="ko-KR" altLang="en-US" sz="1400" spc="-50" dirty="0">
                <a:solidFill>
                  <a:schemeClr val="tx2"/>
                </a:solidFill>
              </a:rPr>
              <a:t> </a:t>
            </a:r>
            <a:r>
              <a:rPr lang="en-US" altLang="ko-KR" sz="1400" spc="-50" dirty="0">
                <a:solidFill>
                  <a:schemeClr val="tx2"/>
                </a:solidFill>
              </a:rPr>
              <a:t>ID</a:t>
            </a:r>
            <a:r>
              <a:rPr lang="ko-KR" altLang="en-US" sz="1400" spc="-50" dirty="0">
                <a:solidFill>
                  <a:schemeClr val="tx2"/>
                </a:solidFill>
              </a:rPr>
              <a:t>로 구분</a:t>
            </a:r>
            <a:endParaRPr lang="en-US" altLang="ko-KR" sz="1400" dirty="0">
              <a:solidFill>
                <a:schemeClr val="tx2"/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D9C8E8-14A8-44CF-B60E-013C4B55FA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45701"/>
          <a:stretch/>
        </p:blipFill>
        <p:spPr>
          <a:xfrm>
            <a:off x="286869" y="1286888"/>
            <a:ext cx="4643719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309ED10-276D-4158-AD49-CAFED10066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18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사용자 관리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FFFF128-7BE8-4665-90EB-7BD90F7A034A}"/>
              </a:ext>
            </a:extLst>
          </p:cNvPr>
          <p:cNvSpPr txBox="1"/>
          <p:nvPr/>
        </p:nvSpPr>
        <p:spPr>
          <a:xfrm>
            <a:off x="5047162" y="1582419"/>
            <a:ext cx="38779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2"/>
                </a:solidFill>
              </a:rPr>
              <a:t>주요 테이블 </a:t>
            </a:r>
            <a:r>
              <a:rPr lang="en-US" altLang="ko-KR" b="1" dirty="0">
                <a:solidFill>
                  <a:schemeClr val="tx2"/>
                </a:solidFill>
              </a:rPr>
              <a:t>: </a:t>
            </a:r>
            <a:r>
              <a:rPr lang="ko-KR" altLang="en-US" b="1" dirty="0">
                <a:solidFill>
                  <a:schemeClr val="accent1"/>
                </a:solidFill>
              </a:rPr>
              <a:t>사용자가 </a:t>
            </a:r>
            <a:r>
              <a:rPr lang="ko-KR" altLang="en-US" b="1" dirty="0" err="1">
                <a:solidFill>
                  <a:schemeClr val="accent1"/>
                </a:solidFill>
              </a:rPr>
              <a:t>찜한</a:t>
            </a:r>
            <a:r>
              <a:rPr lang="ko-KR" altLang="en-US" b="1" dirty="0">
                <a:solidFill>
                  <a:schemeClr val="accent1"/>
                </a:solidFill>
              </a:rPr>
              <a:t> 콘텐츠</a:t>
            </a:r>
            <a:r>
              <a:rPr lang="en-US" altLang="ko-KR" b="1" dirty="0">
                <a:solidFill>
                  <a:schemeClr val="accent1"/>
                </a:solidFill>
              </a:rPr>
              <a:t>/</a:t>
            </a:r>
          </a:p>
          <a:p>
            <a:endParaRPr lang="en-US" altLang="ko-KR" sz="600" b="1" dirty="0">
              <a:solidFill>
                <a:schemeClr val="accent1"/>
              </a:solidFill>
            </a:endParaRPr>
          </a:p>
          <a:p>
            <a:r>
              <a:rPr lang="en-US" altLang="ko-KR" b="1" dirty="0">
                <a:solidFill>
                  <a:schemeClr val="accent1"/>
                </a:solidFill>
              </a:rPr>
              <a:t>                      </a:t>
            </a:r>
            <a:r>
              <a:rPr lang="ko-KR" altLang="en-US" b="1" dirty="0">
                <a:solidFill>
                  <a:schemeClr val="accent1"/>
                </a:solidFill>
              </a:rPr>
              <a:t>개인 영상 평가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84CC49-B278-4A63-B489-40EED8EEE31E}"/>
              </a:ext>
            </a:extLst>
          </p:cNvPr>
          <p:cNvSpPr txBox="1"/>
          <p:nvPr/>
        </p:nvSpPr>
        <p:spPr>
          <a:xfrm>
            <a:off x="5246100" y="2209770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spc="-120" dirty="0">
                <a:solidFill>
                  <a:schemeClr val="tx2"/>
                </a:solidFill>
              </a:rPr>
              <a:t>사용자가 원하는 영상 저장하는 </a:t>
            </a:r>
            <a:r>
              <a:rPr lang="en-US" altLang="ko-KR" sz="1400" spc="-120" dirty="0">
                <a:solidFill>
                  <a:schemeClr val="tx2"/>
                </a:solidFill>
                <a:latin typeface="맑은고딕"/>
                <a:ea typeface="굴림" panose="020B0600000101010101" pitchFamily="50" charset="-127"/>
              </a:rPr>
              <a:t>‘</a:t>
            </a:r>
            <a:r>
              <a:rPr lang="ko-KR" altLang="en-US" sz="1400" spc="-120" dirty="0">
                <a:solidFill>
                  <a:schemeClr val="tx2"/>
                </a:solidFill>
              </a:rPr>
              <a:t>찜</a:t>
            </a:r>
            <a:r>
              <a:rPr lang="en-US" altLang="ko-KR" sz="1400" spc="-12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sz="1400" spc="-120" dirty="0">
                <a:solidFill>
                  <a:schemeClr val="tx2"/>
                </a:solidFill>
                <a:latin typeface="+mj-ea"/>
                <a:ea typeface="+mj-ea"/>
              </a:rPr>
              <a:t>기능 추가</a:t>
            </a:r>
            <a:endParaRPr lang="en-US" altLang="ko-KR" sz="1400" spc="-120" dirty="0">
              <a:solidFill>
                <a:schemeClr val="tx2"/>
              </a:solidFill>
              <a:latin typeface="+mj-ea"/>
              <a:ea typeface="+mj-ea"/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spc="-100" dirty="0">
                <a:solidFill>
                  <a:schemeClr val="tx2"/>
                </a:solidFill>
                <a:latin typeface="+mn-ea"/>
              </a:rPr>
              <a:t>향후</a:t>
            </a:r>
            <a:r>
              <a:rPr lang="ko-KR" altLang="en-US" sz="1400" spc="-100" dirty="0">
                <a:solidFill>
                  <a:schemeClr val="tx2"/>
                </a:solidFill>
                <a:latin typeface="맑은고딕"/>
                <a:ea typeface="굴림" panose="020B0600000101010101" pitchFamily="50" charset="-127"/>
              </a:rPr>
              <a:t> </a:t>
            </a:r>
            <a:r>
              <a:rPr lang="en-US" altLang="ko-KR" sz="1400" spc="-100" dirty="0">
                <a:solidFill>
                  <a:schemeClr val="tx2"/>
                </a:solidFill>
                <a:latin typeface="맑은고딕"/>
                <a:ea typeface="굴림" panose="020B0600000101010101" pitchFamily="50" charset="-127"/>
              </a:rPr>
              <a:t>‘</a:t>
            </a:r>
            <a:r>
              <a:rPr lang="ko-KR" altLang="en-US" sz="1400" spc="-100" dirty="0">
                <a:solidFill>
                  <a:schemeClr val="tx2"/>
                </a:solidFill>
              </a:rPr>
              <a:t>찜</a:t>
            </a:r>
            <a:r>
              <a:rPr lang="en-US" altLang="ko-KR" sz="1400" spc="-1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sz="1400" spc="-100" dirty="0">
                <a:solidFill>
                  <a:schemeClr val="tx2"/>
                </a:solidFill>
                <a:latin typeface="+mj-ea"/>
                <a:ea typeface="+mj-ea"/>
              </a:rPr>
              <a:t>기능을 통해 사용자가 직접 나만의</a:t>
            </a:r>
            <a:endParaRPr lang="en-US" altLang="ko-KR" sz="1400" spc="-100" dirty="0">
              <a:solidFill>
                <a:schemeClr val="tx2"/>
              </a:solidFill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400" dirty="0">
                <a:solidFill>
                  <a:schemeClr val="tx2"/>
                </a:solidFill>
                <a:latin typeface="+mj-ea"/>
                <a:ea typeface="+mj-ea"/>
              </a:rPr>
              <a:t>   </a:t>
            </a:r>
            <a:r>
              <a:rPr lang="ko-KR" altLang="en-US" sz="1400" dirty="0">
                <a:solidFill>
                  <a:schemeClr val="tx2"/>
                </a:solidFill>
                <a:latin typeface="+mj-ea"/>
                <a:ea typeface="+mj-ea"/>
              </a:rPr>
              <a:t>컨텐츠 서재 생성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spc="-180" dirty="0">
                <a:solidFill>
                  <a:schemeClr val="tx2"/>
                </a:solidFill>
              </a:rPr>
              <a:t>개인 영상 평가</a:t>
            </a:r>
            <a:r>
              <a:rPr lang="en-US" altLang="ko-KR" sz="1400" spc="-180" dirty="0">
                <a:solidFill>
                  <a:schemeClr val="tx2"/>
                </a:solidFill>
              </a:rPr>
              <a:t>, </a:t>
            </a:r>
            <a:r>
              <a:rPr kumimoji="0" lang="en-US" altLang="ko-KR" sz="1400" b="0" i="0" u="none" strike="noStrike" kern="1200" cap="none" spc="-18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맑은고딕"/>
                <a:ea typeface="굴림" panose="020B0600000101010101" pitchFamily="50" charset="-127"/>
                <a:cs typeface="+mn-cs"/>
              </a:rPr>
              <a:t>‘</a:t>
            </a:r>
            <a:r>
              <a:rPr kumimoji="0" lang="ko-KR" altLang="en-US" sz="1400" b="0" i="0" u="none" strike="noStrike" kern="1200" cap="none" spc="-18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찜</a:t>
            </a:r>
            <a:r>
              <a:rPr kumimoji="0" lang="en-US" altLang="ko-KR" sz="1400" b="0" i="0" u="none" strike="noStrike" kern="1200" cap="none" spc="-18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’</a:t>
            </a:r>
            <a:r>
              <a:rPr kumimoji="0" lang="ko-KR" altLang="en-US" sz="1400" b="0" i="0" u="none" strike="noStrike" kern="1200" cap="none" spc="-18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은</a:t>
            </a:r>
            <a:r>
              <a:rPr lang="ko-KR" altLang="en-US" sz="1400" spc="-180" dirty="0">
                <a:solidFill>
                  <a:schemeClr val="tx2"/>
                </a:solidFill>
                <a:latin typeface="+mj-ea"/>
                <a:ea typeface="+mj-ea"/>
              </a:rPr>
              <a:t> 향후 영상추천기능에 반영</a:t>
            </a:r>
            <a:endParaRPr lang="en-US" altLang="ko-KR" sz="1400" spc="-180" dirty="0">
              <a:solidFill>
                <a:schemeClr val="tx2"/>
              </a:solidFill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400" dirty="0">
                <a:solidFill>
                  <a:schemeClr val="tx2"/>
                </a:solidFill>
                <a:latin typeface="+mj-ea"/>
                <a:ea typeface="+mj-ea"/>
              </a:rPr>
              <a:t>   ⇒ </a:t>
            </a:r>
            <a:r>
              <a:rPr lang="ko-KR" altLang="en-US" sz="1400" dirty="0">
                <a:solidFill>
                  <a:schemeClr val="tx2"/>
                </a:solidFill>
                <a:latin typeface="+mj-ea"/>
                <a:ea typeface="+mj-ea"/>
              </a:rPr>
              <a:t>사용자 만족도 증대 예상</a:t>
            </a:r>
            <a:endParaRPr lang="en-US" altLang="ko-KR" sz="1400" dirty="0">
              <a:solidFill>
                <a:schemeClr val="tx2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AAB7126-FD62-4321-AEDE-CEDE7F50F2A8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91" r="1"/>
          <a:stretch/>
        </p:blipFill>
        <p:spPr>
          <a:xfrm>
            <a:off x="286919" y="1290237"/>
            <a:ext cx="3316893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00D5A85-9F1C-444C-9623-BB664A3E30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87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4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060600" cy="4556935"/>
            <a:chOff x="102325" y="-1582569"/>
            <a:chExt cx="2747466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178374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테스트 데이터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30A7A481-52E7-45F3-AEC3-D16C0C134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04" y="1289265"/>
            <a:ext cx="7015543" cy="343484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E7B16C5-2B5E-4529-A672-18288A00F3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359"/>
          <a:stretch/>
        </p:blipFill>
        <p:spPr>
          <a:xfrm>
            <a:off x="3766987" y="2434979"/>
            <a:ext cx="5100710" cy="3918691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CF1AB2-E663-453A-9171-F94D839CC8B0}"/>
              </a:ext>
            </a:extLst>
          </p:cNvPr>
          <p:cNvSpPr txBox="1"/>
          <p:nvPr/>
        </p:nvSpPr>
        <p:spPr>
          <a:xfrm>
            <a:off x="279442" y="4728157"/>
            <a:ext cx="1344322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콘텐츠 데이터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EABE28-68CE-4ABE-BFE0-DC68571744B4}"/>
              </a:ext>
            </a:extLst>
          </p:cNvPr>
          <p:cNvSpPr txBox="1"/>
          <p:nvPr/>
        </p:nvSpPr>
        <p:spPr>
          <a:xfrm>
            <a:off x="7526187" y="2149769"/>
            <a:ext cx="1344322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사용자 데이터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D894C39-57CF-4909-84DE-BEA13EF057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89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4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060600" cy="4556935"/>
            <a:chOff x="102325" y="-1582569"/>
            <a:chExt cx="2747466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178374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테스트 데이터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7CF1AB2-E663-453A-9171-F94D839CC8B0}"/>
              </a:ext>
            </a:extLst>
          </p:cNvPr>
          <p:cNvSpPr txBox="1"/>
          <p:nvPr/>
        </p:nvSpPr>
        <p:spPr>
          <a:xfrm>
            <a:off x="279442" y="4728157"/>
            <a:ext cx="1344322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콘텐츠 데이터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EABE28-68CE-4ABE-BFE0-DC68571744B4}"/>
              </a:ext>
            </a:extLst>
          </p:cNvPr>
          <p:cNvSpPr txBox="1"/>
          <p:nvPr/>
        </p:nvSpPr>
        <p:spPr>
          <a:xfrm>
            <a:off x="6588724" y="3434557"/>
            <a:ext cx="1478754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선호작품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ID-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유저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ID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58D357A-0928-4249-9633-23D7F6F0D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91" y="1289265"/>
            <a:ext cx="2628900" cy="4572000"/>
          </a:xfrm>
          <a:prstGeom prst="rect">
            <a:avLst/>
          </a:prstGeom>
          <a:ln w="9525">
            <a:solidFill>
              <a:srgbClr val="000000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069BE1E-1B51-4888-BBA4-7DC437A8C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" t="1121"/>
          <a:stretch/>
        </p:blipFill>
        <p:spPr>
          <a:xfrm>
            <a:off x="6595074" y="1291052"/>
            <a:ext cx="2269435" cy="2137948"/>
          </a:xfrm>
          <a:prstGeom prst="rect">
            <a:avLst/>
          </a:prstGeom>
          <a:ln w="9525">
            <a:solidFill>
              <a:srgbClr val="000000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9B9BE2A-2025-4D74-AF32-516563126945}"/>
              </a:ext>
            </a:extLst>
          </p:cNvPr>
          <p:cNvSpPr txBox="1"/>
          <p:nvPr/>
        </p:nvSpPr>
        <p:spPr>
          <a:xfrm>
            <a:off x="3658816" y="5473781"/>
            <a:ext cx="918190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작품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-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배우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C45562-CD56-4228-8E8E-F0AD90FC2A75}"/>
              </a:ext>
            </a:extLst>
          </p:cNvPr>
          <p:cNvSpPr txBox="1"/>
          <p:nvPr/>
        </p:nvSpPr>
        <p:spPr>
          <a:xfrm>
            <a:off x="267141" y="5864296"/>
            <a:ext cx="799350" cy="276999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</a:rPr>
              <a:t>배우목록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6CF112-7E53-4E71-A146-BBEA5BE76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1295" y="1281737"/>
            <a:ext cx="2149475" cy="4191963"/>
          </a:xfrm>
          <a:prstGeom prst="rect">
            <a:avLst/>
          </a:prstGeom>
          <a:ln w="7620">
            <a:solidFill>
              <a:schemeClr val="tx1"/>
            </a:solidFill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D57F680-C9AF-4121-8762-55A63EC9B7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27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3506" y="1115781"/>
            <a:ext cx="9348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>
                <a:solidFill>
                  <a:schemeClr val="bg1"/>
                </a:solidFill>
              </a:rPr>
              <a:t>Contents</a:t>
            </a:r>
            <a:endParaRPr lang="ko-KR" altLang="en-US" sz="135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0941" y="7034761"/>
            <a:ext cx="2656045" cy="489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728" indent="-135728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ko-KR" altLang="en-US" sz="1050" spc="-113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설립배경</a:t>
            </a:r>
            <a:endParaRPr lang="en-US" altLang="ko-KR" sz="1050" spc="-113" dirty="0">
              <a:solidFill>
                <a:schemeClr val="bg1"/>
              </a:solidFill>
              <a:latin typeface="Noto Sans CJK KR Thin" panose="020B0200000000000000" pitchFamily="34" charset="-127"/>
              <a:ea typeface="Noto Sans CJK KR Thin" panose="020B0200000000000000" pitchFamily="34" charset="-127"/>
              <a:cs typeface="Arial" panose="020B0604020202020204" pitchFamily="34" charset="0"/>
            </a:endParaRPr>
          </a:p>
          <a:p>
            <a:pPr marL="135728" indent="-135728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ko-KR" altLang="en-US" sz="1050" spc="-113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회사 비전   및   가치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8A28681-B6FE-42C6-9101-8C3EEA6B5323}"/>
              </a:ext>
            </a:extLst>
          </p:cNvPr>
          <p:cNvGrpSpPr/>
          <p:nvPr/>
        </p:nvGrpSpPr>
        <p:grpSpPr>
          <a:xfrm>
            <a:off x="2600105" y="4033069"/>
            <a:ext cx="2609292" cy="400110"/>
            <a:chOff x="2600105" y="3949924"/>
            <a:chExt cx="2609292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2600105" y="3949924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004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12312" y="3949924"/>
              <a:ext cx="19970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13" dirty="0">
                  <a:solidFill>
                    <a:schemeClr val="bg1"/>
                  </a:solidFill>
                </a:rPr>
                <a:t>데이터베이스 모델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B7EED57-4AB2-4387-AED1-D95B359CE06E}"/>
              </a:ext>
            </a:extLst>
          </p:cNvPr>
          <p:cNvGrpSpPr/>
          <p:nvPr/>
        </p:nvGrpSpPr>
        <p:grpSpPr>
          <a:xfrm>
            <a:off x="2600103" y="2391109"/>
            <a:ext cx="1675062" cy="400110"/>
            <a:chOff x="2600103" y="2435559"/>
            <a:chExt cx="1675062" cy="400110"/>
          </a:xfrm>
        </p:grpSpPr>
        <p:sp>
          <p:nvSpPr>
            <p:cNvPr id="21" name="TextBox 20"/>
            <p:cNvSpPr txBox="1"/>
            <p:nvPr/>
          </p:nvSpPr>
          <p:spPr>
            <a:xfrm>
              <a:off x="2600103" y="2435559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001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12310" y="2435559"/>
              <a:ext cx="1062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13" dirty="0">
                  <a:solidFill>
                    <a:schemeClr val="bg1"/>
                  </a:solidFill>
                </a:rPr>
                <a:t>개발배경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3A491C-BDBF-4D09-9E64-3EBCAEB79FF0}"/>
              </a:ext>
            </a:extLst>
          </p:cNvPr>
          <p:cNvGrpSpPr/>
          <p:nvPr/>
        </p:nvGrpSpPr>
        <p:grpSpPr>
          <a:xfrm>
            <a:off x="2600101" y="2938429"/>
            <a:ext cx="1675061" cy="400110"/>
            <a:chOff x="2600101" y="2940347"/>
            <a:chExt cx="1675061" cy="400110"/>
          </a:xfrm>
        </p:grpSpPr>
        <p:sp>
          <p:nvSpPr>
            <p:cNvPr id="19" name="TextBox 18"/>
            <p:cNvSpPr txBox="1"/>
            <p:nvPr/>
          </p:nvSpPr>
          <p:spPr>
            <a:xfrm>
              <a:off x="2600101" y="2940347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002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12307" y="2940347"/>
              <a:ext cx="1062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13" dirty="0">
                  <a:solidFill>
                    <a:schemeClr val="bg1"/>
                  </a:solidFill>
                </a:rPr>
                <a:t>개발목표</a:t>
              </a:r>
              <a:endParaRPr lang="en-US" altLang="ko-KR" sz="2000" spc="-11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5DAA6D4-C55B-498B-A22B-B91F41812210}"/>
              </a:ext>
            </a:extLst>
          </p:cNvPr>
          <p:cNvGrpSpPr/>
          <p:nvPr/>
        </p:nvGrpSpPr>
        <p:grpSpPr>
          <a:xfrm>
            <a:off x="2600102" y="3485749"/>
            <a:ext cx="1675062" cy="400110"/>
            <a:chOff x="2600102" y="3445135"/>
            <a:chExt cx="1675062" cy="400110"/>
          </a:xfrm>
        </p:grpSpPr>
        <p:sp>
          <p:nvSpPr>
            <p:cNvPr id="17" name="TextBox 16"/>
            <p:cNvSpPr txBox="1"/>
            <p:nvPr/>
          </p:nvSpPr>
          <p:spPr>
            <a:xfrm>
              <a:off x="2600102" y="3445135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003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12309" y="3445135"/>
              <a:ext cx="1062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13" dirty="0">
                  <a:solidFill>
                    <a:schemeClr val="bg1"/>
                  </a:solidFill>
                </a:rPr>
                <a:t>개발환경</a:t>
              </a:r>
            </a:p>
          </p:txBody>
        </p:sp>
      </p:grpSp>
      <p:sp>
        <p:nvSpPr>
          <p:cNvPr id="25" name="직각 삼각형 24"/>
          <p:cNvSpPr/>
          <p:nvPr/>
        </p:nvSpPr>
        <p:spPr>
          <a:xfrm flipH="1">
            <a:off x="6036636" y="857250"/>
            <a:ext cx="3107365" cy="5143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6036636" y="857250"/>
            <a:ext cx="3107365" cy="511611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cxnSp>
        <p:nvCxnSpPr>
          <p:cNvPr id="27" name="직선 연결선 26"/>
          <p:cNvCxnSpPr/>
          <p:nvPr/>
        </p:nvCxnSpPr>
        <p:spPr>
          <a:xfrm>
            <a:off x="253505" y="1400744"/>
            <a:ext cx="103057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C8CA37A-CC7D-4CE2-8138-25326EFF9202}"/>
              </a:ext>
            </a:extLst>
          </p:cNvPr>
          <p:cNvGrpSpPr/>
          <p:nvPr/>
        </p:nvGrpSpPr>
        <p:grpSpPr>
          <a:xfrm>
            <a:off x="3126206" y="7308442"/>
            <a:ext cx="936587" cy="338554"/>
            <a:chOff x="212651" y="3255887"/>
            <a:chExt cx="1248783" cy="4514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50383C0-B7C1-4C9A-9BD8-8D9B930925A9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006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697EC99-BBCE-4E63-8EB8-34A3683532F5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13" dirty="0">
                  <a:solidFill>
                    <a:schemeClr val="bg1"/>
                  </a:solidFill>
                </a:rPr>
                <a:t>결과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50BE463-A15D-406C-93CA-BC6C8B155D9E}"/>
              </a:ext>
            </a:extLst>
          </p:cNvPr>
          <p:cNvGrpSpPr/>
          <p:nvPr/>
        </p:nvGrpSpPr>
        <p:grpSpPr>
          <a:xfrm>
            <a:off x="3126206" y="7813231"/>
            <a:ext cx="936587" cy="338554"/>
            <a:chOff x="212651" y="3255887"/>
            <a:chExt cx="1248783" cy="45140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85705C6-BE98-45A0-96D4-9A6C271B3552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007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FC2C215-C9C1-47A8-90C6-73C87C348314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13">
                  <a:solidFill>
                    <a:schemeClr val="bg1"/>
                  </a:solidFill>
                </a:rPr>
                <a:t>후기</a:t>
              </a:r>
              <a:endParaRPr lang="ko-KR" altLang="en-US" sz="1600" spc="-11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130DF7E-9933-4694-8111-6A517A03C8FA}"/>
              </a:ext>
            </a:extLst>
          </p:cNvPr>
          <p:cNvGrpSpPr/>
          <p:nvPr/>
        </p:nvGrpSpPr>
        <p:grpSpPr>
          <a:xfrm>
            <a:off x="2607361" y="4580388"/>
            <a:ext cx="1675062" cy="400110"/>
            <a:chOff x="2600105" y="3949924"/>
            <a:chExt cx="1675062" cy="4001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B603714-9056-4F3C-9E18-77E05C7D56B2}"/>
                </a:ext>
              </a:extLst>
            </p:cNvPr>
            <p:cNvSpPr txBox="1"/>
            <p:nvPr/>
          </p:nvSpPr>
          <p:spPr>
            <a:xfrm>
              <a:off x="2600105" y="3949924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005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CD840B6-1046-47D8-8082-E27BDB500D2E}"/>
                </a:ext>
              </a:extLst>
            </p:cNvPr>
            <p:cNvSpPr txBox="1"/>
            <p:nvPr/>
          </p:nvSpPr>
          <p:spPr>
            <a:xfrm>
              <a:off x="3212312" y="3949924"/>
              <a:ext cx="1062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13" dirty="0">
                  <a:solidFill>
                    <a:schemeClr val="bg1"/>
                  </a:solidFill>
                </a:rPr>
                <a:t>개발일정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2866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5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56282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검증 결과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F4F92E0B-8933-4552-B57D-3A40A25F4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688" y="1295428"/>
            <a:ext cx="5345106" cy="163936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4B839FE-CAFC-42C0-A0A9-A24D36011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4"/>
          <a:stretch/>
        </p:blipFill>
        <p:spPr>
          <a:xfrm>
            <a:off x="1900688" y="3198716"/>
            <a:ext cx="5345106" cy="108315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DC492F0-AF8F-46E7-B004-D3A9FA93B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688" y="4545788"/>
            <a:ext cx="5345106" cy="17625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942DCB6-9F86-4DDB-AD57-A7104DC1BC3D}"/>
              </a:ext>
            </a:extLst>
          </p:cNvPr>
          <p:cNvCxnSpPr/>
          <p:nvPr/>
        </p:nvCxnSpPr>
        <p:spPr>
          <a:xfrm>
            <a:off x="5029200" y="1516380"/>
            <a:ext cx="59436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AE79BBC-CC1C-42C0-998F-EC8CABD0B283}"/>
              </a:ext>
            </a:extLst>
          </p:cNvPr>
          <p:cNvCxnSpPr>
            <a:cxnSpLocks/>
          </p:cNvCxnSpPr>
          <p:nvPr/>
        </p:nvCxnSpPr>
        <p:spPr>
          <a:xfrm>
            <a:off x="3016568" y="1649254"/>
            <a:ext cx="76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8187499-F9FC-4950-89A1-5269254DE5C8}"/>
              </a:ext>
            </a:extLst>
          </p:cNvPr>
          <p:cNvCxnSpPr>
            <a:cxnSpLocks/>
          </p:cNvCxnSpPr>
          <p:nvPr/>
        </p:nvCxnSpPr>
        <p:spPr>
          <a:xfrm>
            <a:off x="3680460" y="3337560"/>
            <a:ext cx="6400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AC0952E-1099-4162-98FC-1451C51D1F5A}"/>
              </a:ext>
            </a:extLst>
          </p:cNvPr>
          <p:cNvCxnSpPr>
            <a:cxnSpLocks/>
          </p:cNvCxnSpPr>
          <p:nvPr/>
        </p:nvCxnSpPr>
        <p:spPr>
          <a:xfrm>
            <a:off x="4442460" y="3337560"/>
            <a:ext cx="5867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BAD41A7-B01C-42F5-B1E4-B6A53EBD4A75}"/>
              </a:ext>
            </a:extLst>
          </p:cNvPr>
          <p:cNvCxnSpPr>
            <a:cxnSpLocks/>
          </p:cNvCxnSpPr>
          <p:nvPr/>
        </p:nvCxnSpPr>
        <p:spPr>
          <a:xfrm>
            <a:off x="5524500" y="5002383"/>
            <a:ext cx="7315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F8CFA1E-6608-4134-B76E-8738311DBD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69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5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56282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검증 결과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80D5DF34-C608-48E7-A331-E2A688EB0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688" y="1295428"/>
            <a:ext cx="5346000" cy="153229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CC989DD-CAE0-483E-92F4-A0C0DD5C7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687" y="3250021"/>
            <a:ext cx="5346000" cy="305291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4B20DD2-8E91-423C-B848-81B51927C511}"/>
              </a:ext>
            </a:extLst>
          </p:cNvPr>
          <p:cNvCxnSpPr>
            <a:cxnSpLocks/>
          </p:cNvCxnSpPr>
          <p:nvPr/>
        </p:nvCxnSpPr>
        <p:spPr>
          <a:xfrm flipV="1">
            <a:off x="3657600" y="1790700"/>
            <a:ext cx="822960" cy="762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407564C-8D04-48CF-862A-A2CC735C28DA}"/>
              </a:ext>
            </a:extLst>
          </p:cNvPr>
          <p:cNvCxnSpPr>
            <a:cxnSpLocks/>
          </p:cNvCxnSpPr>
          <p:nvPr/>
        </p:nvCxnSpPr>
        <p:spPr>
          <a:xfrm>
            <a:off x="3291840" y="3627120"/>
            <a:ext cx="97536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96E1B311-0104-4310-8DF6-FCBA5FCA15B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18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5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56282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검증 결과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4D2F4A46-AF28-4C3C-9F7C-D6405AB81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684" y="1289672"/>
            <a:ext cx="5346000" cy="1503137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504FDF4-FF5D-4D7B-A033-B4546CC15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585" y="3400719"/>
            <a:ext cx="5346000" cy="170501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7C14BFD-DC36-4C34-8DB9-C4CFAB940386}"/>
              </a:ext>
            </a:extLst>
          </p:cNvPr>
          <p:cNvCxnSpPr>
            <a:cxnSpLocks/>
          </p:cNvCxnSpPr>
          <p:nvPr/>
        </p:nvCxnSpPr>
        <p:spPr>
          <a:xfrm>
            <a:off x="3383280" y="1684020"/>
            <a:ext cx="14020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32FC6A52-F9A3-4A19-8885-28CA25C073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391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</a:rPr>
              <a:t>005</a:t>
            </a:r>
            <a:endParaRPr lang="ko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13" dirty="0">
                <a:solidFill>
                  <a:schemeClr val="tx2"/>
                </a:solidFill>
                <a:latin typeface="+mn-ea"/>
              </a:rPr>
              <a:t>개발일정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95D372FD-34E7-4D75-A047-9E5CA6B02A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551" y="2826268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0DCE2AA-2B10-4E44-940A-488CED826A53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30A86E-0C7F-41BC-8632-39CFEA975AE4}"/>
                </a:ext>
              </a:extLst>
            </p:cNvPr>
            <p:cNvSpPr txBox="1"/>
            <p:nvPr/>
          </p:nvSpPr>
          <p:spPr>
            <a:xfrm>
              <a:off x="671417" y="-1582569"/>
              <a:ext cx="145168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개발 일정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8F66335-4F67-4D15-A79C-4A23BDCEE0F5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33496030-9B36-4195-A5CA-5278456D85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436759"/>
              </p:ext>
            </p:extLst>
          </p:nvPr>
        </p:nvGraphicFramePr>
        <p:xfrm>
          <a:off x="269966" y="1396999"/>
          <a:ext cx="8621499" cy="4463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9">
                  <a:extLst>
                    <a:ext uri="{9D8B030D-6E8A-4147-A177-3AD203B41FA5}">
                      <a16:colId xmlns:a16="http://schemas.microsoft.com/office/drawing/2014/main" val="380029633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741667925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57058053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56068844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71723096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26643254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0815625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8328507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89774165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1064015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27380669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1242996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19463773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99555409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7885519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28123774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9467299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38262699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90819701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0798670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562857935"/>
                    </a:ext>
                  </a:extLst>
                </a:gridCol>
              </a:tblGrid>
              <a:tr h="557983">
                <a:tc rowSpan="2">
                  <a:txBody>
                    <a:bodyPr/>
                    <a:lstStyle/>
                    <a:p>
                      <a:pPr algn="r" latinLnBrk="1"/>
                      <a:endParaRPr lang="en-US" altLang="ko-KR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35601"/>
                  </a:ext>
                </a:extLst>
              </a:tr>
              <a:tr h="557983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939990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프로젝트 계획</a:t>
                      </a:r>
                      <a:r>
                        <a:rPr lang="en-US" altLang="ko-KR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분석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5764073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프로젝트 설계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397365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프로그래밍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592785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테스트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974110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수정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8408529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최종 발표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31467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66D7CB94-505E-478E-8D3C-720F4023B2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12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0941" y="7034761"/>
            <a:ext cx="2656045" cy="489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설립배경</a:t>
            </a:r>
            <a:endParaRPr kumimoji="0" lang="en-US" altLang="ko-KR" sz="1050" b="0" i="0" u="none" strike="noStrike" kern="1200" cap="none" spc="-11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 CJK KR Thin" panose="020B0200000000000000" pitchFamily="34" charset="-127"/>
              <a:ea typeface="Noto Sans CJK KR Thin" panose="020B0200000000000000" pitchFamily="34" charset="-127"/>
              <a:cs typeface="Arial" panose="020B0604020202020204" pitchFamily="34" charset="0"/>
            </a:endParaRPr>
          </a:p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회사 비전   및   가치</a:t>
            </a:r>
          </a:p>
        </p:txBody>
      </p:sp>
      <p:sp>
        <p:nvSpPr>
          <p:cNvPr id="25" name="직각 삼각형 24"/>
          <p:cNvSpPr/>
          <p:nvPr/>
        </p:nvSpPr>
        <p:spPr>
          <a:xfrm flipH="1">
            <a:off x="6036636" y="857250"/>
            <a:ext cx="3107365" cy="5143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6036636" y="857250"/>
            <a:ext cx="3107365" cy="511611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C8CA37A-CC7D-4CE2-8138-25326EFF9202}"/>
              </a:ext>
            </a:extLst>
          </p:cNvPr>
          <p:cNvGrpSpPr/>
          <p:nvPr/>
        </p:nvGrpSpPr>
        <p:grpSpPr>
          <a:xfrm>
            <a:off x="3126206" y="7308442"/>
            <a:ext cx="936587" cy="338554"/>
            <a:chOff x="212651" y="3255887"/>
            <a:chExt cx="1248783" cy="4514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50383C0-B7C1-4C9A-9BD8-8D9B930925A9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006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697EC99-BBCE-4E63-8EB8-34A3683532F5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결과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50BE463-A15D-406C-93CA-BC6C8B155D9E}"/>
              </a:ext>
            </a:extLst>
          </p:cNvPr>
          <p:cNvGrpSpPr/>
          <p:nvPr/>
        </p:nvGrpSpPr>
        <p:grpSpPr>
          <a:xfrm>
            <a:off x="3126206" y="7813231"/>
            <a:ext cx="936587" cy="338554"/>
            <a:chOff x="212651" y="3255887"/>
            <a:chExt cx="1248783" cy="45140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85705C6-BE98-45A0-96D4-9A6C271B3552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007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FC2C215-C9C1-47A8-90C6-73C87C348314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후기</a:t>
              </a:r>
              <a:endParaRPr kumimoji="0" lang="ko-KR" altLang="en-US" sz="160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4555B5-4A5B-49CF-954D-996E94CC60E3}"/>
              </a:ext>
            </a:extLst>
          </p:cNvPr>
          <p:cNvSpPr txBox="1"/>
          <p:nvPr/>
        </p:nvSpPr>
        <p:spPr>
          <a:xfrm>
            <a:off x="1641707" y="2038677"/>
            <a:ext cx="3781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1" i="0" u="none" strike="noStrike" kern="1200" cap="none" spc="-225" normalizeH="0" baseline="0" noProof="0" dirty="0" err="1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오때</a:t>
            </a:r>
            <a:r>
              <a:rPr kumimoji="0" lang="en-US" altLang="ko-KR" sz="5400" b="1" i="0" u="none" strike="noStrike" kern="1200" cap="none" spc="-225" normalizeH="0" baseline="0" noProof="0" dirty="0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?(</a:t>
            </a:r>
            <a:r>
              <a:rPr kumimoji="0" lang="en-US" altLang="ko-KR" sz="5400" b="1" i="0" u="none" strike="noStrike" kern="1200" cap="none" spc="-225" normalizeH="0" baseline="0" noProof="0" dirty="0" err="1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OTTe</a:t>
            </a:r>
            <a:r>
              <a:rPr kumimoji="0" lang="en-US" altLang="ko-KR" sz="5400" b="1" i="0" u="none" strike="noStrike" kern="1200" cap="none" spc="-225" normalizeH="0" baseline="0" noProof="0" dirty="0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)</a:t>
            </a:r>
            <a:endParaRPr kumimoji="0" lang="ko-KR" altLang="en-US" sz="5400" b="1" i="0" u="none" strike="noStrike" kern="1200" cap="none" spc="-225" normalizeH="0" baseline="0" noProof="0" dirty="0">
              <a:ln>
                <a:noFill/>
              </a:ln>
              <a:solidFill>
                <a:srgbClr val="ED636D">
                  <a:alpha val="70000"/>
                </a:srgbClr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9B630B-0FDC-4764-B6FF-C0EE90165983}"/>
              </a:ext>
            </a:extLst>
          </p:cNvPr>
          <p:cNvSpPr txBox="1"/>
          <p:nvPr/>
        </p:nvSpPr>
        <p:spPr>
          <a:xfrm>
            <a:off x="2631207" y="3323448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모든 컨텐츠를 한곳에서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1B28C6-B510-4DC3-AC3B-EC53465C1B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740" y="3893084"/>
            <a:ext cx="3264822" cy="128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602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079BCD7-9D57-4B75-A69A-037C68C6978B}"/>
              </a:ext>
            </a:extLst>
          </p:cNvPr>
          <p:cNvSpPr txBox="1"/>
          <p:nvPr/>
        </p:nvSpPr>
        <p:spPr>
          <a:xfrm>
            <a:off x="4511800" y="5324195"/>
            <a:ext cx="4498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1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팀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김원태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안호준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이원민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오세준 이경민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최갑림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 김효주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EA71457-4A7B-451A-8FF0-C6D40E920A96}"/>
              </a:ext>
            </a:extLst>
          </p:cNvPr>
          <p:cNvGrpSpPr/>
          <p:nvPr/>
        </p:nvGrpSpPr>
        <p:grpSpPr>
          <a:xfrm>
            <a:off x="2587958" y="1231382"/>
            <a:ext cx="3969356" cy="1259388"/>
            <a:chOff x="2587958" y="1231382"/>
            <a:chExt cx="3969356" cy="1259388"/>
          </a:xfrm>
        </p:grpSpPr>
        <p:sp>
          <p:nvSpPr>
            <p:cNvPr id="4" name="TextBox 3"/>
            <p:cNvSpPr txBox="1"/>
            <p:nvPr/>
          </p:nvSpPr>
          <p:spPr>
            <a:xfrm>
              <a:off x="2587958" y="1231382"/>
              <a:ext cx="39693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000" b="1" i="0" u="none" strike="noStrike" kern="1200" cap="none" spc="-225" normalizeH="0" baseline="0" noProof="0" dirty="0" err="1">
                  <a:ln>
                    <a:noFill/>
                  </a:ln>
                  <a:solidFill>
                    <a:srgbClr val="ED636D">
                      <a:lumMod val="75000"/>
                      <a:alpha val="7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오때</a:t>
              </a:r>
              <a:r>
                <a:rPr kumimoji="0" lang="en-US" altLang="ko-KR" sz="6000" b="1" i="0" u="none" strike="noStrike" kern="1200" cap="none" spc="-225" normalizeH="0" baseline="0" noProof="0" dirty="0">
                  <a:ln>
                    <a:noFill/>
                  </a:ln>
                  <a:solidFill>
                    <a:srgbClr val="ED636D">
                      <a:lumMod val="75000"/>
                      <a:alpha val="7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?</a:t>
              </a:r>
              <a:r>
                <a:rPr kumimoji="0" lang="en-US" altLang="ko-KR" sz="5400" b="1" i="0" u="none" strike="noStrike" kern="1200" cap="none" spc="-225" normalizeH="0" baseline="0" noProof="0" dirty="0">
                  <a:ln>
                    <a:noFill/>
                  </a:ln>
                  <a:solidFill>
                    <a:srgbClr val="ED636D">
                      <a:lumMod val="75000"/>
                      <a:alpha val="7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(</a:t>
              </a:r>
              <a:r>
                <a:rPr kumimoji="0" lang="en-US" altLang="ko-KR" sz="5400" b="1" i="0" u="none" strike="noStrike" kern="1200" cap="none" spc="-225" normalizeH="0" baseline="0" noProof="0" dirty="0" err="1">
                  <a:ln>
                    <a:noFill/>
                  </a:ln>
                  <a:solidFill>
                    <a:srgbClr val="ED636D">
                      <a:lumMod val="75000"/>
                      <a:alpha val="7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OTTe</a:t>
              </a:r>
              <a:r>
                <a:rPr kumimoji="0" lang="en-US" altLang="ko-KR" sz="5400" b="1" i="0" u="none" strike="noStrike" kern="1200" cap="none" spc="-225" normalizeH="0" baseline="0" noProof="0" dirty="0">
                  <a:ln>
                    <a:noFill/>
                  </a:ln>
                  <a:solidFill>
                    <a:srgbClr val="ED636D">
                      <a:lumMod val="75000"/>
                      <a:alpha val="7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)</a:t>
              </a:r>
              <a:endParaRPr kumimoji="0" lang="ko-KR" altLang="en-US" sz="6000" b="1" i="0" u="none" strike="noStrike" kern="1200" cap="none" spc="-225" normalizeH="0" baseline="0" noProof="0" dirty="0">
                <a:ln>
                  <a:noFill/>
                </a:ln>
                <a:solidFill>
                  <a:srgbClr val="ED636D">
                    <a:lumMod val="75000"/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EDB17A-FD90-47FC-9317-83B176E66ADE}"/>
                </a:ext>
              </a:extLst>
            </p:cNvPr>
            <p:cNvSpPr txBox="1"/>
            <p:nvPr/>
          </p:nvSpPr>
          <p:spPr>
            <a:xfrm>
              <a:off x="3596427" y="2182993"/>
              <a:ext cx="19672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2F2F2">
                      <a:lumMod val="50000"/>
                    </a:srgbClr>
                  </a:solidFill>
                  <a:effectLst/>
                  <a:uLnTx/>
                  <a:uFillTx/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rPr>
                <a:t>모든 컨텐츠를 한곳에서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EA4ED89-215A-4BE3-A883-8F38025731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76" y="3158094"/>
            <a:ext cx="3584448" cy="152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09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3506" y="1115781"/>
            <a:ext cx="9348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Contents</a:t>
            </a:r>
            <a:endParaRPr kumimoji="0" lang="ko-KR" altLang="en-US" sz="135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0941" y="7034761"/>
            <a:ext cx="2656045" cy="489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설립배경</a:t>
            </a:r>
            <a:endParaRPr kumimoji="0" lang="en-US" altLang="ko-KR" sz="1050" b="0" i="0" u="none" strike="noStrike" kern="1200" cap="none" spc="-11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 CJK KR Thin" panose="020B0200000000000000" pitchFamily="34" charset="-127"/>
              <a:ea typeface="Noto Sans CJK KR Thin" panose="020B0200000000000000" pitchFamily="34" charset="-127"/>
              <a:cs typeface="Arial" panose="020B0604020202020204" pitchFamily="34" charset="0"/>
            </a:endParaRPr>
          </a:p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회사 비전   및   가치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8A28681-B6FE-42C6-9101-8C3EEA6B5323}"/>
              </a:ext>
            </a:extLst>
          </p:cNvPr>
          <p:cNvGrpSpPr/>
          <p:nvPr/>
        </p:nvGrpSpPr>
        <p:grpSpPr>
          <a:xfrm>
            <a:off x="2600105" y="4033069"/>
            <a:ext cx="1731103" cy="400110"/>
            <a:chOff x="2600105" y="3949924"/>
            <a:chExt cx="1731103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2600105" y="3949924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004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12312" y="3949924"/>
              <a:ext cx="11188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기능 구현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B7EED57-4AB2-4387-AED1-D95B359CE06E}"/>
              </a:ext>
            </a:extLst>
          </p:cNvPr>
          <p:cNvGrpSpPr/>
          <p:nvPr/>
        </p:nvGrpSpPr>
        <p:grpSpPr>
          <a:xfrm>
            <a:off x="2600103" y="2391109"/>
            <a:ext cx="1675062" cy="400110"/>
            <a:chOff x="2600103" y="2435559"/>
            <a:chExt cx="1675062" cy="400110"/>
          </a:xfrm>
        </p:grpSpPr>
        <p:sp>
          <p:nvSpPr>
            <p:cNvPr id="21" name="TextBox 20"/>
            <p:cNvSpPr txBox="1"/>
            <p:nvPr/>
          </p:nvSpPr>
          <p:spPr>
            <a:xfrm>
              <a:off x="2600103" y="2435559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001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12310" y="2435559"/>
              <a:ext cx="1062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개발목표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3A491C-BDBF-4D09-9E64-3EBCAEB79FF0}"/>
              </a:ext>
            </a:extLst>
          </p:cNvPr>
          <p:cNvGrpSpPr/>
          <p:nvPr/>
        </p:nvGrpSpPr>
        <p:grpSpPr>
          <a:xfrm>
            <a:off x="2600101" y="2938429"/>
            <a:ext cx="1720202" cy="400110"/>
            <a:chOff x="2600101" y="2940347"/>
            <a:chExt cx="1720202" cy="400110"/>
          </a:xfrm>
        </p:grpSpPr>
        <p:sp>
          <p:nvSpPr>
            <p:cNvPr id="19" name="TextBox 18"/>
            <p:cNvSpPr txBox="1"/>
            <p:nvPr/>
          </p:nvSpPr>
          <p:spPr>
            <a:xfrm>
              <a:off x="2600101" y="2940347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002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12307" y="2940347"/>
              <a:ext cx="11079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개발환경</a:t>
              </a:r>
              <a:r>
                <a:rPr kumimoji="0" lang="en-US" altLang="ko-KR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	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5DAA6D4-C55B-498B-A22B-B91F41812210}"/>
              </a:ext>
            </a:extLst>
          </p:cNvPr>
          <p:cNvGrpSpPr/>
          <p:nvPr/>
        </p:nvGrpSpPr>
        <p:grpSpPr>
          <a:xfrm>
            <a:off x="2600102" y="3485749"/>
            <a:ext cx="2609292" cy="400110"/>
            <a:chOff x="2600102" y="3445135"/>
            <a:chExt cx="2609292" cy="400110"/>
          </a:xfrm>
        </p:grpSpPr>
        <p:sp>
          <p:nvSpPr>
            <p:cNvPr id="17" name="TextBox 16"/>
            <p:cNvSpPr txBox="1"/>
            <p:nvPr/>
          </p:nvSpPr>
          <p:spPr>
            <a:xfrm>
              <a:off x="2600102" y="3445135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003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12309" y="3445135"/>
              <a:ext cx="19970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데이터베이스 모델</a:t>
              </a:r>
            </a:p>
          </p:txBody>
        </p:sp>
      </p:grpSp>
      <p:sp>
        <p:nvSpPr>
          <p:cNvPr id="25" name="직각 삼각형 24"/>
          <p:cNvSpPr/>
          <p:nvPr/>
        </p:nvSpPr>
        <p:spPr>
          <a:xfrm flipH="1">
            <a:off x="6036636" y="857250"/>
            <a:ext cx="3107365" cy="5143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6036636" y="857250"/>
            <a:ext cx="3107365" cy="511611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253505" y="1400744"/>
            <a:ext cx="103057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C8CA37A-CC7D-4CE2-8138-25326EFF9202}"/>
              </a:ext>
            </a:extLst>
          </p:cNvPr>
          <p:cNvGrpSpPr/>
          <p:nvPr/>
        </p:nvGrpSpPr>
        <p:grpSpPr>
          <a:xfrm>
            <a:off x="3126206" y="7308442"/>
            <a:ext cx="936587" cy="338554"/>
            <a:chOff x="212651" y="3255887"/>
            <a:chExt cx="1248783" cy="4514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50383C0-B7C1-4C9A-9BD8-8D9B930925A9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006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697EC99-BBCE-4E63-8EB8-34A3683532F5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결과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50BE463-A15D-406C-93CA-BC6C8B155D9E}"/>
              </a:ext>
            </a:extLst>
          </p:cNvPr>
          <p:cNvGrpSpPr/>
          <p:nvPr/>
        </p:nvGrpSpPr>
        <p:grpSpPr>
          <a:xfrm>
            <a:off x="3126206" y="7813231"/>
            <a:ext cx="936587" cy="338554"/>
            <a:chOff x="212651" y="3255887"/>
            <a:chExt cx="1248783" cy="45140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85705C6-BE98-45A0-96D4-9A6C271B3552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007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FC2C215-C9C1-47A8-90C6-73C87C348314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후기</a:t>
              </a:r>
              <a:endParaRPr kumimoji="0" lang="ko-KR" altLang="en-US" sz="160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130DF7E-9933-4694-8111-6A517A03C8FA}"/>
              </a:ext>
            </a:extLst>
          </p:cNvPr>
          <p:cNvGrpSpPr/>
          <p:nvPr/>
        </p:nvGrpSpPr>
        <p:grpSpPr>
          <a:xfrm>
            <a:off x="2607361" y="4580388"/>
            <a:ext cx="2694187" cy="400110"/>
            <a:chOff x="2600105" y="3949924"/>
            <a:chExt cx="2694187" cy="4001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B603714-9056-4F3C-9E18-77E05C7D56B2}"/>
                </a:ext>
              </a:extLst>
            </p:cNvPr>
            <p:cNvSpPr txBox="1"/>
            <p:nvPr/>
          </p:nvSpPr>
          <p:spPr>
            <a:xfrm>
              <a:off x="2600105" y="3949924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005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CD840B6-1046-47D8-8082-E27BDB500D2E}"/>
                </a:ext>
              </a:extLst>
            </p:cNvPr>
            <p:cNvSpPr txBox="1"/>
            <p:nvPr/>
          </p:nvSpPr>
          <p:spPr>
            <a:xfrm>
              <a:off x="3212312" y="3949924"/>
              <a:ext cx="20819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개발일정</a:t>
              </a:r>
              <a:r>
                <a:rPr kumimoji="0" lang="en-US" altLang="ko-KR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kumimoji="0" lang="ko-KR" altLang="en-US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향후계획</a:t>
              </a:r>
              <a:r>
                <a:rPr kumimoji="0" lang="en-US" altLang="ko-KR" sz="20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200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4426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001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13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개발목표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65306" y="5736431"/>
            <a:ext cx="18261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noFill/>
                </a:ln>
                <a:solidFill>
                  <a:srgbClr val="898F8D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Copyrightⓒ. Saebyeol Yu. All Rights Reserved.</a:t>
            </a:r>
            <a:endParaRPr kumimoji="0" lang="ko-KR" altLang="en-US" sz="600" b="0" i="0" u="none" strike="noStrike" kern="1200" cap="none" spc="0" normalizeH="0" baseline="0" noProof="0" dirty="0">
              <a:ln>
                <a:noFill/>
              </a:ln>
              <a:solidFill>
                <a:srgbClr val="898F8D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E2905013-23BC-4C99-ACCE-6C22B8AB6E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439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5D33654-CF2F-4862-8C5A-C5FCE3748E72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0EF530-D71F-4171-8B07-91EA7F38E199}"/>
                </a:ext>
              </a:extLst>
            </p:cNvPr>
            <p:cNvSpPr txBox="1"/>
            <p:nvPr/>
          </p:nvSpPr>
          <p:spPr>
            <a:xfrm>
              <a:off x="671417" y="-1582569"/>
              <a:ext cx="136618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개발목표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88A910-DF33-4BE2-8A32-9407B2CF2BA0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6F8A60D-0AA4-4CCD-BB08-9DD059CB04EC}"/>
              </a:ext>
            </a:extLst>
          </p:cNvPr>
          <p:cNvGraphicFramePr>
            <a:graphicFrameLocks noGrp="1"/>
          </p:cNvGraphicFramePr>
          <p:nvPr/>
        </p:nvGraphicFramePr>
        <p:xfrm>
          <a:off x="685800" y="1304926"/>
          <a:ext cx="7775732" cy="47093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5146">
                  <a:extLst>
                    <a:ext uri="{9D8B030D-6E8A-4147-A177-3AD203B41FA5}">
                      <a16:colId xmlns:a16="http://schemas.microsoft.com/office/drawing/2014/main" val="3509793713"/>
                    </a:ext>
                  </a:extLst>
                </a:gridCol>
                <a:gridCol w="6220586">
                  <a:extLst>
                    <a:ext uri="{9D8B030D-6E8A-4147-A177-3AD203B41FA5}">
                      <a16:colId xmlns:a16="http://schemas.microsoft.com/office/drawing/2014/main" val="750089002"/>
                    </a:ext>
                  </a:extLst>
                </a:gridCol>
              </a:tblGrid>
              <a:tr h="479433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구현 기능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52026"/>
                  </a:ext>
                </a:extLst>
              </a:tr>
              <a:tr h="7724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회원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회원가입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로그인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회원정보 수정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 선호항목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평가항목 조회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690607"/>
                  </a:ext>
                </a:extLst>
              </a:tr>
              <a:tr h="1345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분류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영화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드라마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다큐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애니메이션 등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코드관리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장르관리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평점관리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제공 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OTT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기타 상세정보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콘텐츠 고유 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ID,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국가코드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실명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시즌제</a:t>
                      </a:r>
                      <a:r>
                        <a:rPr lang="ko-KR" altLang="en-US" sz="1200" spc="-80" baseline="0">
                          <a:latin typeface="+mn-ea"/>
                          <a:ea typeface="+mn-ea"/>
                        </a:rPr>
                        <a:t> 드라마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컨텐츠 평점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사용자 선호 컨텐츠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 err="1">
                          <a:latin typeface="+mn-ea"/>
                          <a:ea typeface="+mn-ea"/>
                        </a:rPr>
                        <a:t>찜목록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 관리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131605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검색</a:t>
                      </a:r>
                      <a:endParaRPr lang="en-US" altLang="ko-KR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기타상세정보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감독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OTT,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분류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 확인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시즌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설명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147149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추천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en-US" altLang="ko-KR" spc="0" dirty="0">
                          <a:latin typeface="+mn-ea"/>
                          <a:ea typeface="+mn-ea"/>
                        </a:rPr>
                        <a:t>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TOP10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최신 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사용자 선호 장르별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선호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장르별 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46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948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</a:rPr>
              <a:t>001</a:t>
            </a:r>
            <a:endParaRPr lang="ko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13" dirty="0">
                <a:solidFill>
                  <a:schemeClr val="tx2"/>
                </a:solidFill>
                <a:latin typeface="+mn-ea"/>
              </a:rPr>
              <a:t>개발배경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39901B0-90D7-462F-BA78-C0DACE63F6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551" y="2826268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65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002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13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개발환경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65306" y="5736431"/>
            <a:ext cx="18261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noFill/>
                </a:ln>
                <a:solidFill>
                  <a:srgbClr val="898F8D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Copyrightⓒ. Saebyeol Yu. All Rights Reserved.</a:t>
            </a:r>
            <a:endParaRPr kumimoji="0" lang="ko-KR" altLang="en-US" sz="600" b="0" i="0" u="none" strike="noStrike" kern="1200" cap="none" spc="0" normalizeH="0" baseline="0" noProof="0" dirty="0">
              <a:ln>
                <a:noFill/>
              </a:ln>
              <a:solidFill>
                <a:srgbClr val="898F8D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215134E-9B54-4522-8EF7-0CB4615E4C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4886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34" name="모서리가 둥근 직사각형 34">
            <a:extLst>
              <a:ext uri="{FF2B5EF4-FFF2-40B4-BE49-F238E27FC236}">
                <a16:creationId xmlns:a16="http://schemas.microsoft.com/office/drawing/2014/main" id="{131B3B89-B19F-4427-B835-D41571E31E9D}"/>
              </a:ext>
            </a:extLst>
          </p:cNvPr>
          <p:cNvSpPr/>
          <p:nvPr/>
        </p:nvSpPr>
        <p:spPr>
          <a:xfrm>
            <a:off x="0" y="7126532"/>
            <a:ext cx="1838626" cy="2520280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CCF9856-AC2F-48EF-A794-683F3EA6386A}"/>
              </a:ext>
            </a:extLst>
          </p:cNvPr>
          <p:cNvCxnSpPr/>
          <p:nvPr/>
        </p:nvCxnSpPr>
        <p:spPr>
          <a:xfrm>
            <a:off x="0" y="8954558"/>
            <a:ext cx="1807561" cy="0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C1D8CD-BEA9-4DCA-9ED0-396B33F283CD}"/>
              </a:ext>
            </a:extLst>
          </p:cNvPr>
          <p:cNvSpPr txBox="1"/>
          <p:nvPr/>
        </p:nvSpPr>
        <p:spPr>
          <a:xfrm>
            <a:off x="354748" y="9049525"/>
            <a:ext cx="109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개발언어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srgbClr val="3A3838">
                    <a:alpha val="30000"/>
                  </a:srgbClr>
                </a:solidFill>
              </a:ln>
              <a:solidFill>
                <a:srgbClr val="272123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Java</a:t>
            </a:r>
          </a:p>
        </p:txBody>
      </p:sp>
      <p:pic>
        <p:nvPicPr>
          <p:cNvPr id="37" name="Picture 2">
            <a:extLst>
              <a:ext uri="{FF2B5EF4-FFF2-40B4-BE49-F238E27FC236}">
                <a16:creationId xmlns:a16="http://schemas.microsoft.com/office/drawing/2014/main" id="{F50F8261-6D8F-4BF3-BA06-8E2629193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42" y="7381598"/>
            <a:ext cx="794676" cy="1317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D0FE4B4-D70B-40C9-829B-59453C73A569}"/>
              </a:ext>
            </a:extLst>
          </p:cNvPr>
          <p:cNvGrpSpPr/>
          <p:nvPr/>
        </p:nvGrpSpPr>
        <p:grpSpPr>
          <a:xfrm>
            <a:off x="754772" y="1596843"/>
            <a:ext cx="1838626" cy="2520280"/>
            <a:chOff x="1355989" y="1778694"/>
            <a:chExt cx="1838626" cy="2520280"/>
          </a:xfrm>
        </p:grpSpPr>
        <p:sp>
          <p:nvSpPr>
            <p:cNvPr id="38" name="모서리가 둥근 직사각형 41">
              <a:extLst>
                <a:ext uri="{FF2B5EF4-FFF2-40B4-BE49-F238E27FC236}">
                  <a16:creationId xmlns:a16="http://schemas.microsoft.com/office/drawing/2014/main" id="{CBE7C9A2-ED50-456D-A5A4-7DBA2143247E}"/>
                </a:ext>
              </a:extLst>
            </p:cNvPr>
            <p:cNvSpPr/>
            <p:nvPr/>
          </p:nvSpPr>
          <p:spPr>
            <a:xfrm>
              <a:off x="1355989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18627B4-71D2-4D80-BA58-00E6D03DE939}"/>
                </a:ext>
              </a:extLst>
            </p:cNvPr>
            <p:cNvCxnSpPr/>
            <p:nvPr/>
          </p:nvCxnSpPr>
          <p:spPr>
            <a:xfrm>
              <a:off x="1355989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96C3E50-865B-4C28-804F-741F3217E0DC}"/>
                </a:ext>
              </a:extLst>
            </p:cNvPr>
            <p:cNvSpPr txBox="1"/>
            <p:nvPr/>
          </p:nvSpPr>
          <p:spPr>
            <a:xfrm>
              <a:off x="1562942" y="3701687"/>
              <a:ext cx="14528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개발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 IDE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Eclipse</a:t>
              </a:r>
            </a:p>
          </p:txBody>
        </p:sp>
        <p:pic>
          <p:nvPicPr>
            <p:cNvPr id="41" name="Picture 4" descr="eclipse devì ëí ì´ë¯¸ì§ ê²ìê²°ê³¼">
              <a:extLst>
                <a:ext uri="{FF2B5EF4-FFF2-40B4-BE49-F238E27FC236}">
                  <a16:creationId xmlns:a16="http://schemas.microsoft.com/office/drawing/2014/main" id="{94756387-6D86-4C05-95D2-EE20470330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1140" y="2246137"/>
              <a:ext cx="886351" cy="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716AFA7-2463-439D-9AC4-E5D6A5C67572}"/>
              </a:ext>
            </a:extLst>
          </p:cNvPr>
          <p:cNvGrpSpPr/>
          <p:nvPr/>
        </p:nvGrpSpPr>
        <p:grpSpPr>
          <a:xfrm>
            <a:off x="6561797" y="1586611"/>
            <a:ext cx="1838626" cy="2520280"/>
            <a:chOff x="6030873" y="1778694"/>
            <a:chExt cx="1838626" cy="2520280"/>
          </a:xfrm>
        </p:grpSpPr>
        <p:sp>
          <p:nvSpPr>
            <p:cNvPr id="42" name="모서리가 둥근 직사각형 55">
              <a:extLst>
                <a:ext uri="{FF2B5EF4-FFF2-40B4-BE49-F238E27FC236}">
                  <a16:creationId xmlns:a16="http://schemas.microsoft.com/office/drawing/2014/main" id="{9394EFB0-4A7F-4FF3-B82C-E6FEE8BC71D9}"/>
                </a:ext>
              </a:extLst>
            </p:cNvPr>
            <p:cNvSpPr/>
            <p:nvPr/>
          </p:nvSpPr>
          <p:spPr>
            <a:xfrm>
              <a:off x="6030873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C4300DC4-FF6B-4DFE-AA4D-52DABF88D571}"/>
                </a:ext>
              </a:extLst>
            </p:cNvPr>
            <p:cNvCxnSpPr/>
            <p:nvPr/>
          </p:nvCxnSpPr>
          <p:spPr>
            <a:xfrm>
              <a:off x="6030873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B2672DF-8AFD-4854-A956-E8F84EC0A590}"/>
                </a:ext>
              </a:extLst>
            </p:cNvPr>
            <p:cNvSpPr txBox="1"/>
            <p:nvPr/>
          </p:nvSpPr>
          <p:spPr>
            <a:xfrm>
              <a:off x="6061936" y="3701687"/>
              <a:ext cx="17764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-8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데이터베이스 모델링</a:t>
              </a:r>
              <a:endParaRPr kumimoji="0" lang="en-US" altLang="ko-KR" sz="1400" b="0" i="0" u="none" strike="noStrike" kern="1200" cap="none" spc="-8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 err="1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eXERD</a:t>
              </a:r>
              <a:endPara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endParaRPr>
            </a:p>
          </p:txBody>
        </p:sp>
      </p:grpSp>
      <p:pic>
        <p:nvPicPr>
          <p:cNvPr id="46" name="Picture 8" descr="JAVA Springì ëí ì´ë¯¸ì§ ê²ìê²°ê³¼">
            <a:extLst>
              <a:ext uri="{FF2B5EF4-FFF2-40B4-BE49-F238E27FC236}">
                <a16:creationId xmlns:a16="http://schemas.microsoft.com/office/drawing/2014/main" id="{AACDA2FC-0B52-4CA6-88D1-EEE1CB0D1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028" y="7628357"/>
            <a:ext cx="1308796" cy="90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모서리가 둥근 직사각형 59">
            <a:extLst>
              <a:ext uri="{FF2B5EF4-FFF2-40B4-BE49-F238E27FC236}">
                <a16:creationId xmlns:a16="http://schemas.microsoft.com/office/drawing/2014/main" id="{5E9E9E0D-7297-4493-801D-5D3F7BBC67A3}"/>
              </a:ext>
            </a:extLst>
          </p:cNvPr>
          <p:cNvSpPr/>
          <p:nvPr/>
        </p:nvSpPr>
        <p:spPr>
          <a:xfrm>
            <a:off x="5841719" y="7124301"/>
            <a:ext cx="1838626" cy="2520280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5E4F6E12-11CE-4006-9028-3C2339EE03B9}"/>
              </a:ext>
            </a:extLst>
          </p:cNvPr>
          <p:cNvCxnSpPr/>
          <p:nvPr/>
        </p:nvCxnSpPr>
        <p:spPr>
          <a:xfrm>
            <a:off x="5841719" y="8952327"/>
            <a:ext cx="1807561" cy="0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8511E06-1918-4C10-B836-88B35F4C41E9}"/>
              </a:ext>
            </a:extLst>
          </p:cNvPr>
          <p:cNvSpPr txBox="1"/>
          <p:nvPr/>
        </p:nvSpPr>
        <p:spPr>
          <a:xfrm>
            <a:off x="6196467" y="9047294"/>
            <a:ext cx="109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프레임워크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srgbClr val="3A3838">
                    <a:alpha val="30000"/>
                  </a:srgbClr>
                </a:solidFill>
              </a:ln>
              <a:solidFill>
                <a:srgbClr val="272123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Spring</a:t>
            </a:r>
          </a:p>
        </p:txBody>
      </p:sp>
      <p:sp>
        <p:nvSpPr>
          <p:cNvPr id="50" name="모서리가 둥근 직사각형 63">
            <a:extLst>
              <a:ext uri="{FF2B5EF4-FFF2-40B4-BE49-F238E27FC236}">
                <a16:creationId xmlns:a16="http://schemas.microsoft.com/office/drawing/2014/main" id="{F60B720B-8E4D-4293-AF21-A69BDDF3E707}"/>
              </a:ext>
            </a:extLst>
          </p:cNvPr>
          <p:cNvSpPr/>
          <p:nvPr/>
        </p:nvSpPr>
        <p:spPr>
          <a:xfrm>
            <a:off x="840899" y="7552735"/>
            <a:ext cx="7649280" cy="728464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A8C4C20-5D47-4D2F-8C07-E7BCFC498450}"/>
              </a:ext>
            </a:extLst>
          </p:cNvPr>
          <p:cNvSpPr txBox="1"/>
          <p:nvPr/>
        </p:nvSpPr>
        <p:spPr>
          <a:xfrm>
            <a:off x="1088799" y="7667134"/>
            <a:ext cx="20788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OS: Windows 10 64bit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협업도구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: SVN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3A19134D-E633-42D4-AA48-6AB4BEF861F9}"/>
              </a:ext>
            </a:extLst>
          </p:cNvPr>
          <p:cNvCxnSpPr/>
          <p:nvPr/>
        </p:nvCxnSpPr>
        <p:spPr>
          <a:xfrm>
            <a:off x="3512512" y="7552735"/>
            <a:ext cx="0" cy="728464"/>
          </a:xfrm>
          <a:prstGeom prst="line">
            <a:avLst/>
          </a:prstGeom>
          <a:ln w="19050">
            <a:solidFill>
              <a:schemeClr val="tx1">
                <a:alpha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FCB7283-4F8E-4F76-AA94-883FF0FEE360}"/>
              </a:ext>
            </a:extLst>
          </p:cNvPr>
          <p:cNvSpPr txBox="1"/>
          <p:nvPr/>
        </p:nvSpPr>
        <p:spPr>
          <a:xfrm>
            <a:off x="891662" y="641656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개발환경</a:t>
            </a:r>
          </a:p>
        </p:txBody>
      </p:sp>
      <p:sp>
        <p:nvSpPr>
          <p:cNvPr id="55" name="모서리가 둥근 직사각형 63">
            <a:extLst>
              <a:ext uri="{FF2B5EF4-FFF2-40B4-BE49-F238E27FC236}">
                <a16:creationId xmlns:a16="http://schemas.microsoft.com/office/drawing/2014/main" id="{9DECF6C4-CFCD-4DDD-9A7E-D92508A6E26A}"/>
              </a:ext>
            </a:extLst>
          </p:cNvPr>
          <p:cNvSpPr/>
          <p:nvPr/>
        </p:nvSpPr>
        <p:spPr>
          <a:xfrm>
            <a:off x="754772" y="5419220"/>
            <a:ext cx="7649280" cy="728464"/>
          </a:xfrm>
          <a:prstGeom prst="roundRect">
            <a:avLst>
              <a:gd name="adj" fmla="val 5442"/>
            </a:avLst>
          </a:prstGeom>
          <a:noFill/>
          <a:ln w="1905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향후 개발환경 추가 예정</a:t>
            </a:r>
            <a:endParaRPr kumimoji="0" lang="en-US" altLang="ko-KR" sz="1800" b="0" i="0" u="none" strike="noStrike" kern="1200" cap="none" spc="0" normalizeH="0" baseline="0" noProof="0" dirty="0">
              <a:ln>
                <a:solidFill>
                  <a:srgbClr val="3A3838">
                    <a:alpha val="30000"/>
                  </a:srgbClr>
                </a:solidFill>
              </a:ln>
              <a:solidFill>
                <a:srgbClr val="272123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0E3604F-F95F-4DCB-A1F5-EA2BEEA23F11}"/>
              </a:ext>
            </a:extLst>
          </p:cNvPr>
          <p:cNvGrpSpPr/>
          <p:nvPr/>
        </p:nvGrpSpPr>
        <p:grpSpPr>
          <a:xfrm>
            <a:off x="4626122" y="1619585"/>
            <a:ext cx="1838626" cy="2520280"/>
            <a:chOff x="6030873" y="1778694"/>
            <a:chExt cx="1838626" cy="2520280"/>
          </a:xfrm>
        </p:grpSpPr>
        <p:sp>
          <p:nvSpPr>
            <p:cNvPr id="31" name="모서리가 둥근 직사각형 55">
              <a:extLst>
                <a:ext uri="{FF2B5EF4-FFF2-40B4-BE49-F238E27FC236}">
                  <a16:creationId xmlns:a16="http://schemas.microsoft.com/office/drawing/2014/main" id="{C931505C-311C-453A-A360-7F056657E8DB}"/>
                </a:ext>
              </a:extLst>
            </p:cNvPr>
            <p:cNvSpPr/>
            <p:nvPr/>
          </p:nvSpPr>
          <p:spPr>
            <a:xfrm>
              <a:off x="6030873" y="1778694"/>
              <a:ext cx="1838626" cy="2520280"/>
            </a:xfrm>
            <a:prstGeom prst="roundRect">
              <a:avLst>
                <a:gd name="adj" fmla="val 5442"/>
              </a:avLst>
            </a:prstGeom>
            <a:noFill/>
            <a:ln w="19050"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9246508-1D15-4A09-8EC3-4B0ACB57C81C}"/>
                </a:ext>
              </a:extLst>
            </p:cNvPr>
            <p:cNvCxnSpPr/>
            <p:nvPr/>
          </p:nvCxnSpPr>
          <p:spPr>
            <a:xfrm>
              <a:off x="6030873" y="3606720"/>
              <a:ext cx="1807561" cy="0"/>
            </a:xfrm>
            <a:prstGeom prst="line">
              <a:avLst/>
            </a:prstGeom>
            <a:ln w="1905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B47D7C6-E53A-4C81-9F3B-C64031A67906}"/>
                </a:ext>
              </a:extLst>
            </p:cNvPr>
            <p:cNvSpPr txBox="1"/>
            <p:nvPr/>
          </p:nvSpPr>
          <p:spPr>
            <a:xfrm>
              <a:off x="6278024" y="3701687"/>
              <a:ext cx="13443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데이터베이스</a:t>
              </a:r>
              <a:endParaRPr kumimoji="0" lang="en-US" altLang="ko-KR" sz="1400" b="0" i="0" u="none" strike="noStrike" kern="1200" cap="none" spc="0" normalizeH="0" baseline="0" noProof="0" dirty="0">
                <a:ln>
                  <a:solidFill>
                    <a:srgbClr val="3A3838">
                      <a:alpha val="30000"/>
                    </a:srgbClr>
                  </a:solidFill>
                </a:ln>
                <a:solidFill>
                  <a:srgbClr val="272123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solidFill>
                      <a:srgbClr val="3A3838">
                        <a:alpha val="30000"/>
                      </a:srgbClr>
                    </a:solidFill>
                  </a:ln>
                  <a:solidFill>
                    <a:srgbClr val="272123"/>
                  </a:solidFill>
                  <a:effectLst/>
                  <a:uLnTx/>
                  <a:uFillTx/>
                  <a:latin typeface="나눔스퀘어라운드 Regular"/>
                  <a:ea typeface="나눔스퀘어라운드 Regular"/>
                  <a:cs typeface="+mn-cs"/>
                </a:rPr>
                <a:t>Oracle</a:t>
              </a:r>
            </a:p>
          </p:txBody>
        </p:sp>
        <p:pic>
          <p:nvPicPr>
            <p:cNvPr id="56" name="Picture 6" descr="oracleDBì ëí ì´ë¯¸ì§ ê²ìê²°ê³¼">
              <a:extLst>
                <a:ext uri="{FF2B5EF4-FFF2-40B4-BE49-F238E27FC236}">
                  <a16:creationId xmlns:a16="http://schemas.microsoft.com/office/drawing/2014/main" id="{4410965C-4A16-45B9-BA11-A11AD33140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97" t="33524" r="13870" b="33238"/>
            <a:stretch/>
          </p:blipFill>
          <p:spPr bwMode="auto">
            <a:xfrm>
              <a:off x="6276216" y="2462161"/>
              <a:ext cx="1410841" cy="667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4B5306CF-F5F4-497E-87D8-CCE327A6D3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427" y="1888800"/>
            <a:ext cx="1130300" cy="127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49AFC93-B25D-4817-8875-15A1529248EA}"/>
              </a:ext>
            </a:extLst>
          </p:cNvPr>
          <p:cNvGrpSpPr/>
          <p:nvPr/>
        </p:nvGrpSpPr>
        <p:grpSpPr>
          <a:xfrm>
            <a:off x="2690447" y="1612083"/>
            <a:ext cx="1838626" cy="2520280"/>
            <a:chOff x="2287916" y="1612083"/>
            <a:chExt cx="1838626" cy="2520280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2A82407A-19AC-49EE-81F5-E199EC44B362}"/>
                </a:ext>
              </a:extLst>
            </p:cNvPr>
            <p:cNvGrpSpPr/>
            <p:nvPr/>
          </p:nvGrpSpPr>
          <p:grpSpPr>
            <a:xfrm>
              <a:off x="2287916" y="1612083"/>
              <a:ext cx="1838626" cy="2520280"/>
              <a:chOff x="1355989" y="1778694"/>
              <a:chExt cx="1838626" cy="2520280"/>
            </a:xfrm>
          </p:grpSpPr>
          <p:sp>
            <p:nvSpPr>
              <p:cNvPr id="52" name="모서리가 둥근 직사각형 41">
                <a:extLst>
                  <a:ext uri="{FF2B5EF4-FFF2-40B4-BE49-F238E27FC236}">
                    <a16:creationId xmlns:a16="http://schemas.microsoft.com/office/drawing/2014/main" id="{8E1B2BC8-56CE-4002-AB49-A731CEC83720}"/>
                  </a:ext>
                </a:extLst>
              </p:cNvPr>
              <p:cNvSpPr/>
              <p:nvPr/>
            </p:nvSpPr>
            <p:spPr>
              <a:xfrm>
                <a:off x="1355989" y="1778694"/>
                <a:ext cx="1838626" cy="2520280"/>
              </a:xfrm>
              <a:prstGeom prst="roundRect">
                <a:avLst>
                  <a:gd name="adj" fmla="val 5442"/>
                </a:avLst>
              </a:prstGeom>
              <a:noFill/>
              <a:ln w="190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endParaRP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614B2E1B-B37D-4DB3-8BFF-4D6107473222}"/>
                  </a:ext>
                </a:extLst>
              </p:cNvPr>
              <p:cNvCxnSpPr/>
              <p:nvPr/>
            </p:nvCxnSpPr>
            <p:spPr>
              <a:xfrm>
                <a:off x="1355989" y="3606720"/>
                <a:ext cx="1807561" cy="0"/>
              </a:xfrm>
              <a:prstGeom prst="line">
                <a:avLst/>
              </a:prstGeom>
              <a:ln w="19050">
                <a:solidFill>
                  <a:schemeClr val="tx1">
                    <a:alpha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AF2D05B-41E9-4557-97D7-373B86DEE73B}"/>
                  </a:ext>
                </a:extLst>
              </p:cNvPr>
              <p:cNvSpPr txBox="1"/>
              <p:nvPr/>
            </p:nvSpPr>
            <p:spPr>
              <a:xfrm>
                <a:off x="1484724" y="3701687"/>
                <a:ext cx="16092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400" b="0" i="0" u="none" strike="noStrike" kern="1200" cap="none" spc="0" normalizeH="0" baseline="0" noProof="0" dirty="0">
                    <a:ln>
                      <a:solidFill>
                        <a:srgbClr val="3A3838">
                          <a:alpha val="30000"/>
                        </a:srgbClr>
                      </a:solidFill>
                    </a:ln>
                    <a:solidFill>
                      <a:srgbClr val="272123"/>
                    </a:solidFill>
                    <a:effectLst/>
                    <a:uLnTx/>
                    <a:uFillTx/>
                    <a:latin typeface="나눔스퀘어라운드 Regular"/>
                    <a:ea typeface="나눔스퀘어라운드 Regular"/>
                    <a:cs typeface="+mn-cs"/>
                  </a:rPr>
                  <a:t>Web Framework</a:t>
                </a: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400" b="0" i="0" u="none" strike="noStrike" kern="1200" cap="none" spc="0" normalizeH="0" baseline="0" noProof="0" dirty="0">
                    <a:ln>
                      <a:solidFill>
                        <a:srgbClr val="3A3838">
                          <a:alpha val="30000"/>
                        </a:srgbClr>
                      </a:solidFill>
                    </a:ln>
                    <a:solidFill>
                      <a:srgbClr val="272123"/>
                    </a:solidFill>
                    <a:effectLst/>
                    <a:uLnTx/>
                    <a:uFillTx/>
                    <a:latin typeface="나눔스퀘어라운드 Regular"/>
                    <a:ea typeface="나눔스퀘어라운드 Regular"/>
                    <a:cs typeface="+mn-cs"/>
                  </a:rPr>
                  <a:t>Spring</a:t>
                </a:r>
              </a:p>
            </p:txBody>
          </p:sp>
        </p:grpSp>
        <p:pic>
          <p:nvPicPr>
            <p:cNvPr id="1026" name="Picture 2" descr="Spring] Spring Framework란? 기본 개념 핵심 정리">
              <a:extLst>
                <a:ext uri="{FF2B5EF4-FFF2-40B4-BE49-F238E27FC236}">
                  <a16:creationId xmlns:a16="http://schemas.microsoft.com/office/drawing/2014/main" id="{EA0C308D-43DB-45CA-A6C4-DC736F42E1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26250" y1="68459" x2="26250" y2="68459"/>
                          <a14:foregroundMark x1="31750" y1="69534" x2="31750" y2="69534"/>
                          <a14:foregroundMark x1="46500" y1="69176" x2="46500" y2="69176"/>
                          <a14:foregroundMark x1="54250" y1="60215" x2="54250" y2="60215"/>
                          <a14:foregroundMark x1="54500" y1="72401" x2="54500" y2="72401"/>
                          <a14:foregroundMark x1="59000" y1="69892" x2="59000" y2="69892"/>
                          <a14:foregroundMark x1="75000" y1="68100" x2="75000" y2="68100"/>
                          <a14:foregroundMark x1="62750" y1="33333" x2="62750" y2="33333"/>
                          <a14:foregroundMark x1="62500" y1="27957" x2="62500" y2="27957"/>
                          <a14:foregroundMark x1="61750" y1="23297" x2="61750" y2="23297"/>
                          <a14:foregroundMark x1="61000" y1="20430" x2="61000" y2="20430"/>
                          <a14:foregroundMark x1="57750" y1="31183" x2="57750" y2="31183"/>
                          <a14:foregroundMark x1="58250" y1="29749" x2="58250" y2="29749"/>
                          <a14:foregroundMark x1="58500" y1="28315" x2="58500" y2="283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7051" y="2031008"/>
              <a:ext cx="1679966" cy="1171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2">
            <a:extLst>
              <a:ext uri="{FF2B5EF4-FFF2-40B4-BE49-F238E27FC236}">
                <a16:creationId xmlns:a16="http://schemas.microsoft.com/office/drawing/2014/main" id="{4BE385E4-E330-469C-A414-FEA84412F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68548" y="2688335"/>
            <a:ext cx="754318" cy="106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비공식 자바스크립트 로고 2">
            <a:extLst>
              <a:ext uri="{FF2B5EF4-FFF2-40B4-BE49-F238E27FC236}">
                <a16:creationId xmlns:a16="http://schemas.microsoft.com/office/drawing/2014/main" id="{9E8EDFD6-E180-4763-A6EB-07893AEB1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9271" y="3135201"/>
            <a:ext cx="769269" cy="76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3C9CDD5-FAB9-4AE4-87DB-E7D641D84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3598" y="4073142"/>
            <a:ext cx="2147196" cy="1029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SP] 1. JSP이란? · linked2ev">
            <a:extLst>
              <a:ext uri="{FF2B5EF4-FFF2-40B4-BE49-F238E27FC236}">
                <a16:creationId xmlns:a16="http://schemas.microsoft.com/office/drawing/2014/main" id="{EE581412-237D-4050-ABC5-BE978CF59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32" y="4115635"/>
            <a:ext cx="614905" cy="112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D1DADE2-D78F-4960-A7A9-40E32EEFD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254" y="3544193"/>
            <a:ext cx="1755264" cy="1558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O Image">
            <a:extLst>
              <a:ext uri="{FF2B5EF4-FFF2-40B4-BE49-F238E27FC236}">
                <a16:creationId xmlns:a16="http://schemas.microsoft.com/office/drawing/2014/main" id="{1C4DB648-CB93-4462-8043-D1D380FE7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924" y="886175"/>
            <a:ext cx="753488" cy="36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부트스트랩 (프런트엔드 프레임워크) - 위키백과, 우리 모두의 백과사전">
            <a:extLst>
              <a:ext uri="{FF2B5EF4-FFF2-40B4-BE49-F238E27FC236}">
                <a16:creationId xmlns:a16="http://schemas.microsoft.com/office/drawing/2014/main" id="{6FE8A22A-7B00-4B58-B2C4-8EECC3AED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695" y="695358"/>
            <a:ext cx="713608" cy="5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7D29A35F-975E-4363-A401-843412710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71022" y="1304508"/>
            <a:ext cx="1838626" cy="44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313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003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843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113" dirty="0">
                <a:solidFill>
                  <a:srgbClr val="5D5B5B"/>
                </a:solidFill>
                <a:latin typeface="나눔스퀘어라운드 Regular"/>
                <a:ea typeface="나눔스퀘어라운드 Regular"/>
              </a:rPr>
              <a:t>데이터 모델링</a:t>
            </a:r>
            <a:endParaRPr kumimoji="0" lang="ko-KR" altLang="en-US" sz="2400" b="0" i="0" u="none" strike="noStrike" kern="1200" cap="none" spc="-113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나눔스퀘어라운드 Regular"/>
              <a:ea typeface="나눔스퀘어라운드 Regular"/>
              <a:cs typeface="+mn-cs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99B7794F-4640-44BB-86E9-0D674B8F7A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41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45168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전체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BEB6A31-1254-40BE-860B-9738F4FAE3E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" r="1"/>
          <a:stretch/>
        </p:blipFill>
        <p:spPr>
          <a:xfrm>
            <a:off x="286869" y="1286888"/>
            <a:ext cx="8582400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2609992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9108F4-7226-464F-9F51-4AED16B0DE60}"/>
              </a:ext>
            </a:extLst>
          </p:cNvPr>
          <p:cNvSpPr txBox="1"/>
          <p:nvPr/>
        </p:nvSpPr>
        <p:spPr>
          <a:xfrm>
            <a:off x="5047162" y="158241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9D555A-4F67-4964-8B49-FEFBBB6C9773}"/>
              </a:ext>
            </a:extLst>
          </p:cNvPr>
          <p:cNvSpPr txBox="1"/>
          <p:nvPr/>
        </p:nvSpPr>
        <p:spPr>
          <a:xfrm>
            <a:off x="5246100" y="1925925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D9C8E8-14A8-44CF-B60E-013C4B55FA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45701"/>
          <a:stretch/>
        </p:blipFill>
        <p:spPr>
          <a:xfrm>
            <a:off x="286869" y="1286888"/>
            <a:ext cx="4643719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273564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110DDBA-427F-4584-9160-315F5094FC86}"/>
              </a:ext>
            </a:extLst>
          </p:cNvPr>
          <p:cNvSpPr txBox="1"/>
          <p:nvPr/>
        </p:nvSpPr>
        <p:spPr>
          <a:xfrm>
            <a:off x="2404872" y="3630168"/>
            <a:ext cx="5737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사용자 관리 데이터 모델 설명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695A2A-16A2-42F7-97F0-EAE3B6881655}"/>
              </a:ext>
            </a:extLst>
          </p:cNvPr>
          <p:cNvSpPr txBox="1"/>
          <p:nvPr/>
        </p:nvSpPr>
        <p:spPr>
          <a:xfrm>
            <a:off x="694618" y="128066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21970-436F-4980-9DAD-71AAE2813EA1}"/>
              </a:ext>
            </a:extLst>
          </p:cNvPr>
          <p:cNvSpPr txBox="1"/>
          <p:nvPr/>
        </p:nvSpPr>
        <p:spPr>
          <a:xfrm>
            <a:off x="893556" y="1624173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41835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08619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게시판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9108F4-7226-464F-9F51-4AED16B0DE60}"/>
              </a:ext>
            </a:extLst>
          </p:cNvPr>
          <p:cNvSpPr txBox="1"/>
          <p:nvPr/>
        </p:nvSpPr>
        <p:spPr>
          <a:xfrm>
            <a:off x="5047162" y="158241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9D555A-4F67-4964-8B49-FEFBBB6C9773}"/>
              </a:ext>
            </a:extLst>
          </p:cNvPr>
          <p:cNvSpPr txBox="1"/>
          <p:nvPr/>
        </p:nvSpPr>
        <p:spPr>
          <a:xfrm>
            <a:off x="5246100" y="1925925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D9C8E8-14A8-44CF-B60E-013C4B55FA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45701"/>
          <a:stretch/>
        </p:blipFill>
        <p:spPr>
          <a:xfrm>
            <a:off x="286869" y="1286888"/>
            <a:ext cx="4643719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9158806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08619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b="1" dirty="0">
                  <a:solidFill>
                    <a:srgbClr val="5D5B5B"/>
                  </a:solidFill>
                  <a:latin typeface="Arial"/>
                  <a:ea typeface="나눔스퀘어라운드 Regular"/>
                </a:rPr>
                <a:t>게시판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110DDBA-427F-4584-9160-315F5094FC86}"/>
              </a:ext>
            </a:extLst>
          </p:cNvPr>
          <p:cNvSpPr txBox="1"/>
          <p:nvPr/>
        </p:nvSpPr>
        <p:spPr>
          <a:xfrm>
            <a:off x="2404872" y="3630168"/>
            <a:ext cx="4769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게시판 데이터 모델 설명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695A2A-16A2-42F7-97F0-EAE3B6881655}"/>
              </a:ext>
            </a:extLst>
          </p:cNvPr>
          <p:cNvSpPr txBox="1"/>
          <p:nvPr/>
        </p:nvSpPr>
        <p:spPr>
          <a:xfrm>
            <a:off x="694618" y="128066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21970-436F-4980-9DAD-71AAE2813EA1}"/>
              </a:ext>
            </a:extLst>
          </p:cNvPr>
          <p:cNvSpPr txBox="1"/>
          <p:nvPr/>
        </p:nvSpPr>
        <p:spPr>
          <a:xfrm>
            <a:off x="893556" y="1624173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66517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9108F4-7226-464F-9F51-4AED16B0DE60}"/>
              </a:ext>
            </a:extLst>
          </p:cNvPr>
          <p:cNvSpPr txBox="1"/>
          <p:nvPr/>
        </p:nvSpPr>
        <p:spPr>
          <a:xfrm>
            <a:off x="5047162" y="158241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9D555A-4F67-4964-8B49-FEFBBB6C9773}"/>
              </a:ext>
            </a:extLst>
          </p:cNvPr>
          <p:cNvSpPr txBox="1"/>
          <p:nvPr/>
        </p:nvSpPr>
        <p:spPr>
          <a:xfrm>
            <a:off x="5246100" y="1925925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D9C8E8-14A8-44CF-B60E-013C4B55FA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45701"/>
          <a:stretch/>
        </p:blipFill>
        <p:spPr>
          <a:xfrm>
            <a:off x="286869" y="1286888"/>
            <a:ext cx="4643719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2499227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73167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b="1" dirty="0">
                  <a:solidFill>
                    <a:srgbClr val="5D5B5B"/>
                  </a:solidFill>
                  <a:latin typeface="Arial"/>
                  <a:ea typeface="나눔스퀘어라운드 Regular"/>
                </a:rPr>
                <a:t>컨텐츠 관리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110DDBA-427F-4584-9160-315F5094FC86}"/>
              </a:ext>
            </a:extLst>
          </p:cNvPr>
          <p:cNvSpPr txBox="1"/>
          <p:nvPr/>
        </p:nvSpPr>
        <p:spPr>
          <a:xfrm>
            <a:off x="2404872" y="3630168"/>
            <a:ext cx="5737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컨텐츠 관리 데이터 모델 설명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695A2A-16A2-42F7-97F0-EAE3B6881655}"/>
              </a:ext>
            </a:extLst>
          </p:cNvPr>
          <p:cNvSpPr txBox="1"/>
          <p:nvPr/>
        </p:nvSpPr>
        <p:spPr>
          <a:xfrm>
            <a:off x="694618" y="128066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21970-436F-4980-9DAD-71AAE2813EA1}"/>
              </a:ext>
            </a:extLst>
          </p:cNvPr>
          <p:cNvSpPr txBox="1"/>
          <p:nvPr/>
        </p:nvSpPr>
        <p:spPr>
          <a:xfrm>
            <a:off x="893556" y="1624173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235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820CAD-5024-491E-A22B-8766E0B3A9B2}"/>
              </a:ext>
            </a:extLst>
          </p:cNvPr>
          <p:cNvGrpSpPr/>
          <p:nvPr/>
        </p:nvGrpSpPr>
        <p:grpSpPr>
          <a:xfrm>
            <a:off x="464843" y="641656"/>
            <a:ext cx="5292253" cy="4556935"/>
            <a:chOff x="102325" y="-1582569"/>
            <a:chExt cx="7056334" cy="60759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6D737A4-251B-486C-A2FF-DAAE342044C3}"/>
                </a:ext>
              </a:extLst>
            </p:cNvPr>
            <p:cNvSpPr txBox="1"/>
            <p:nvPr/>
          </p:nvSpPr>
          <p:spPr>
            <a:xfrm>
              <a:off x="671417" y="-1582569"/>
              <a:ext cx="6487242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tx2"/>
                  </a:solidFill>
                </a:rPr>
                <a:t>COVID-19 </a:t>
              </a:r>
              <a:r>
                <a:rPr lang="ko-KR" altLang="en-US" b="1" dirty="0">
                  <a:solidFill>
                    <a:schemeClr val="tx2"/>
                  </a:solidFill>
                </a:rPr>
                <a:t>이후 스트리밍 서비스 검색 트렌드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A0FAE3-22DC-4715-A3BA-8CF0DBF89BB9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A663EEEC-6914-4494-9483-148DAD86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6" y="1457053"/>
            <a:ext cx="8467988" cy="4296045"/>
          </a:xfrm>
          <a:prstGeom prst="rect">
            <a:avLst/>
          </a:prstGeom>
          <a:ln>
            <a:solidFill>
              <a:srgbClr val="000000"/>
            </a:solidFill>
          </a:ln>
        </p:spPr>
      </p:pic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8A063561-BBA1-439E-B019-AE8312DD149A}"/>
              </a:ext>
            </a:extLst>
          </p:cNvPr>
          <p:cNvCxnSpPr>
            <a:cxnSpLocks/>
          </p:cNvCxnSpPr>
          <p:nvPr/>
        </p:nvCxnSpPr>
        <p:spPr>
          <a:xfrm>
            <a:off x="6096000" y="2371725"/>
            <a:ext cx="0" cy="269557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97FE6AD-1A53-4592-BDD2-5471C8815671}"/>
              </a:ext>
            </a:extLst>
          </p:cNvPr>
          <p:cNvCxnSpPr>
            <a:cxnSpLocks/>
          </p:cNvCxnSpPr>
          <p:nvPr/>
        </p:nvCxnSpPr>
        <p:spPr>
          <a:xfrm>
            <a:off x="7724775" y="2369395"/>
            <a:ext cx="0" cy="269557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47482F07-600A-490B-9107-F7BD9811E602}"/>
              </a:ext>
            </a:extLst>
          </p:cNvPr>
          <p:cNvSpPr/>
          <p:nvPr/>
        </p:nvSpPr>
        <p:spPr>
          <a:xfrm>
            <a:off x="5334000" y="4000500"/>
            <a:ext cx="180975" cy="180975"/>
          </a:xfrm>
          <a:prstGeom prst="ellipse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405B24-8ECF-4F12-B2C7-3B65DAB4A0AF}"/>
              </a:ext>
            </a:extLst>
          </p:cNvPr>
          <p:cNvSpPr txBox="1"/>
          <p:nvPr/>
        </p:nvSpPr>
        <p:spPr>
          <a:xfrm>
            <a:off x="4314825" y="3971925"/>
            <a:ext cx="10663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j-ea"/>
                <a:ea typeface="+mj-ea"/>
              </a:rPr>
              <a:t>Disney+ </a:t>
            </a:r>
            <a:r>
              <a:rPr lang="ko-KR" altLang="en-US" sz="1100" b="1" dirty="0">
                <a:latin typeface="+mj-ea"/>
                <a:ea typeface="+mj-ea"/>
              </a:rPr>
              <a:t>런칭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B6F7A3D-2F7F-4C7C-8732-AA0731598E03}"/>
              </a:ext>
            </a:extLst>
          </p:cNvPr>
          <p:cNvSpPr txBox="1"/>
          <p:nvPr/>
        </p:nvSpPr>
        <p:spPr>
          <a:xfrm>
            <a:off x="4963007" y="2238590"/>
            <a:ext cx="11801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>
                <a:latin typeface="+mj-ea"/>
                <a:ea typeface="+mj-ea"/>
              </a:rPr>
              <a:t>COVID-19 </a:t>
            </a:r>
            <a:r>
              <a:rPr lang="ko-KR" altLang="en-US" sz="1100" b="1" dirty="0">
                <a:latin typeface="+mj-ea"/>
                <a:ea typeface="+mj-ea"/>
              </a:rPr>
              <a:t>발병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5559ECD-5BAC-4C47-8BFF-306BF6E27746}"/>
              </a:ext>
            </a:extLst>
          </p:cNvPr>
          <p:cNvSpPr txBox="1"/>
          <p:nvPr/>
        </p:nvSpPr>
        <p:spPr>
          <a:xfrm>
            <a:off x="6400803" y="2229065"/>
            <a:ext cx="13500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j-ea"/>
                <a:ea typeface="+mj-ea"/>
              </a:rPr>
              <a:t>WHO </a:t>
            </a:r>
            <a:r>
              <a:rPr lang="ko-KR" altLang="en-US" sz="1100" b="1" dirty="0" err="1">
                <a:latin typeface="+mj-ea"/>
                <a:ea typeface="+mj-ea"/>
              </a:rPr>
              <a:t>펜데믹</a:t>
            </a:r>
            <a:r>
              <a:rPr lang="ko-KR" altLang="en-US" sz="1100" b="1" dirty="0">
                <a:latin typeface="+mj-ea"/>
                <a:ea typeface="+mj-ea"/>
              </a:rPr>
              <a:t> 선언</a:t>
            </a:r>
            <a:endParaRPr lang="en-US" altLang="ko-KR" sz="1100" b="1" dirty="0">
              <a:latin typeface="+mj-ea"/>
              <a:ea typeface="+mj-ea"/>
            </a:endParaRPr>
          </a:p>
          <a:p>
            <a:pPr algn="r"/>
            <a:r>
              <a:rPr lang="en-US" altLang="ko-KR" sz="900" dirty="0">
                <a:latin typeface="+mj-ea"/>
                <a:ea typeface="+mj-ea"/>
              </a:rPr>
              <a:t>’21. 3</a:t>
            </a:r>
            <a:r>
              <a:rPr lang="ko-KR" altLang="en-US" sz="900" dirty="0">
                <a:latin typeface="+mj-ea"/>
                <a:ea typeface="+mj-ea"/>
              </a:rPr>
              <a:t>월</a:t>
            </a: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D19F24BB-1C06-4A3F-9947-B00523A475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695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5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08619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9108F4-7226-464F-9F51-4AED16B0DE60}"/>
              </a:ext>
            </a:extLst>
          </p:cNvPr>
          <p:cNvSpPr txBox="1"/>
          <p:nvPr/>
        </p:nvSpPr>
        <p:spPr>
          <a:xfrm>
            <a:off x="5047162" y="158241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9D555A-4F67-4964-8B49-FEFBBB6C9773}"/>
              </a:ext>
            </a:extLst>
          </p:cNvPr>
          <p:cNvSpPr txBox="1"/>
          <p:nvPr/>
        </p:nvSpPr>
        <p:spPr>
          <a:xfrm>
            <a:off x="5246100" y="1925925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D9C8E8-14A8-44CF-B60E-013C4B55FA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45701"/>
          <a:stretch/>
        </p:blipFill>
        <p:spPr>
          <a:xfrm>
            <a:off x="286869" y="1286888"/>
            <a:ext cx="4643719" cy="5079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2768588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5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108619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b="1" dirty="0">
                  <a:solidFill>
                    <a:srgbClr val="5D5B5B"/>
                  </a:solidFill>
                  <a:latin typeface="Arial"/>
                  <a:ea typeface="나눔스퀘어라운드 Regular"/>
                </a:rPr>
                <a:t>관리자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110DDBA-427F-4584-9160-315F5094FC86}"/>
              </a:ext>
            </a:extLst>
          </p:cNvPr>
          <p:cNvSpPr txBox="1"/>
          <p:nvPr/>
        </p:nvSpPr>
        <p:spPr>
          <a:xfrm>
            <a:off x="2404872" y="3630168"/>
            <a:ext cx="4769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관리자 데이터 모델 설명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695A2A-16A2-42F7-97F0-EAE3B6881655}"/>
              </a:ext>
            </a:extLst>
          </p:cNvPr>
          <p:cNvSpPr txBox="1"/>
          <p:nvPr/>
        </p:nvSpPr>
        <p:spPr>
          <a:xfrm>
            <a:off x="694618" y="128066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주요 테이블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D636D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21970-436F-4980-9DAD-71AAE2813EA1}"/>
              </a:ext>
            </a:extLst>
          </p:cNvPr>
          <p:cNvSpPr txBox="1"/>
          <p:nvPr/>
        </p:nvSpPr>
        <p:spPr>
          <a:xfrm>
            <a:off x="893556" y="1624173"/>
            <a:ext cx="3645378" cy="166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가지 칼럼으로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ID</a:t>
            </a:r>
            <a:r>
              <a:rPr kumimoji="0" lang="ko-KR" altLang="en-US" sz="1400" b="0" i="0" u="none" strike="noStrike" kern="1200" cap="none" spc="-7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부여를 통해 특정 컨텐츠를 제공하는</a:t>
            </a:r>
            <a:endParaRPr kumimoji="0" lang="en-US" altLang="ko-KR" sz="1400" b="0" i="0" u="none" strike="noStrike" kern="1200" cap="none" spc="-7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   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서비스 안내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중복으로 제공되는 컨텐츠는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ID</a:t>
            </a:r>
            <a:r>
              <a:rPr kumimoji="0" lang="ko-KR" altLang="en-US" sz="1400" b="0" i="0" u="none" strike="noStrike" kern="1200" cap="none" spc="-5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 구분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27638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004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31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13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기능 구현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0E9BBA04-257D-4E5A-9481-8454D7FC55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67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430894" cy="4556935"/>
            <a:chOff x="102325" y="-1582569"/>
            <a:chExt cx="3241190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67209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(login)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283F183E-4917-4C13-B368-BFED4B02F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61" r="22500"/>
          <a:stretch/>
        </p:blipFill>
        <p:spPr>
          <a:xfrm>
            <a:off x="474663" y="1276270"/>
            <a:ext cx="3920400" cy="385497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13DD268-1C57-46FB-898F-866CDCBDF9DE}"/>
              </a:ext>
            </a:extLst>
          </p:cNvPr>
          <p:cNvSpPr/>
          <p:nvPr/>
        </p:nvSpPr>
        <p:spPr>
          <a:xfrm>
            <a:off x="987121" y="2891796"/>
            <a:ext cx="1311579" cy="9436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EF7995-DE13-41F7-9B50-513114183B6F}"/>
              </a:ext>
            </a:extLst>
          </p:cNvPr>
          <p:cNvSpPr txBox="1"/>
          <p:nvPr/>
        </p:nvSpPr>
        <p:spPr>
          <a:xfrm>
            <a:off x="739361" y="1277464"/>
            <a:ext cx="2048440" cy="705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아이디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이메일 양식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비밀번호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자유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D9415E54-0DA3-4DD8-9366-422A8A5AF817}"/>
              </a:ext>
            </a:extLst>
          </p:cNvPr>
          <p:cNvCxnSpPr>
            <a:cxnSpLocks/>
            <a:stCxn id="14" idx="1"/>
            <a:endCxn id="12" idx="1"/>
          </p:cNvCxnSpPr>
          <p:nvPr/>
        </p:nvCxnSpPr>
        <p:spPr>
          <a:xfrm rot="10800000" flipH="1" flipV="1">
            <a:off x="739361" y="1630252"/>
            <a:ext cx="247760" cy="1733345"/>
          </a:xfrm>
          <a:prstGeom prst="bentConnector3">
            <a:avLst>
              <a:gd name="adj1" fmla="val -92267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A003BFA-D73E-43F9-8F6C-04C39D0CFD3E}"/>
              </a:ext>
            </a:extLst>
          </p:cNvPr>
          <p:cNvSpPr txBox="1"/>
          <p:nvPr/>
        </p:nvSpPr>
        <p:spPr>
          <a:xfrm>
            <a:off x="2268041" y="2191768"/>
            <a:ext cx="1718240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/member/register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0E7476C2-94F8-4C22-91E2-757142385BD8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rot="5400000">
            <a:off x="2941534" y="2684128"/>
            <a:ext cx="370210" cy="1045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AF23A9E-31E5-444B-BC18-1331FA39E892}"/>
              </a:ext>
            </a:extLst>
          </p:cNvPr>
          <p:cNvSpPr/>
          <p:nvPr/>
        </p:nvSpPr>
        <p:spPr>
          <a:xfrm>
            <a:off x="2470326" y="2869755"/>
            <a:ext cx="1311579" cy="4830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D17C12-3F74-4D73-BB0A-AF8931EEF29D}"/>
              </a:ext>
            </a:extLst>
          </p:cNvPr>
          <p:cNvSpPr/>
          <p:nvPr/>
        </p:nvSpPr>
        <p:spPr>
          <a:xfrm>
            <a:off x="1621595" y="3637191"/>
            <a:ext cx="615494" cy="1489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B3F00A8D-009B-4EC1-82A2-4E7401419E12}"/>
              </a:ext>
            </a:extLst>
          </p:cNvPr>
          <p:cNvCxnSpPr>
            <a:cxnSpLocks/>
            <a:stCxn id="32" idx="2"/>
            <a:endCxn id="26" idx="0"/>
          </p:cNvCxnSpPr>
          <p:nvPr/>
        </p:nvCxnSpPr>
        <p:spPr>
          <a:xfrm rot="5400000">
            <a:off x="1358895" y="4235568"/>
            <a:ext cx="1019827" cy="121069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7A78ECE9-6DC4-48B2-8B3B-4990682F7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456" y="1276270"/>
            <a:ext cx="3804408" cy="3148206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B180B9E8-5EE6-4E39-B684-5330B8873D9D}"/>
              </a:ext>
            </a:extLst>
          </p:cNvPr>
          <p:cNvSpPr/>
          <p:nvPr/>
        </p:nvSpPr>
        <p:spPr>
          <a:xfrm>
            <a:off x="1040570" y="3648375"/>
            <a:ext cx="439715" cy="1378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8E8FF15C-BFDB-4CBC-909F-4AC85A803D6D}"/>
              </a:ext>
            </a:extLst>
          </p:cNvPr>
          <p:cNvCxnSpPr>
            <a:cxnSpLocks/>
            <a:stCxn id="20" idx="2"/>
            <a:endCxn id="3" idx="1"/>
          </p:cNvCxnSpPr>
          <p:nvPr/>
        </p:nvCxnSpPr>
        <p:spPr>
          <a:xfrm rot="5400000" flipH="1" flipV="1">
            <a:off x="2540034" y="1570767"/>
            <a:ext cx="935816" cy="3495028"/>
          </a:xfrm>
          <a:prstGeom prst="bentConnector4">
            <a:avLst>
              <a:gd name="adj1" fmla="val -24428"/>
              <a:gd name="adj2" fmla="val 80398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0D7177F-FCAB-44D9-A0CC-C6184101594B}"/>
              </a:ext>
            </a:extLst>
          </p:cNvPr>
          <p:cNvSpPr txBox="1"/>
          <p:nvPr/>
        </p:nvSpPr>
        <p:spPr>
          <a:xfrm>
            <a:off x="863241" y="4806016"/>
            <a:ext cx="1890064" cy="295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/member/</a:t>
            </a: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mailForm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B6768E-3780-41FB-8A06-F6A97B9FF658}"/>
              </a:ext>
            </a:extLst>
          </p:cNvPr>
          <p:cNvSpPr txBox="1"/>
          <p:nvPr/>
        </p:nvSpPr>
        <p:spPr>
          <a:xfrm>
            <a:off x="4762121" y="4427408"/>
            <a:ext cx="2737229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로그인 후 페이지 접근 권한 부여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5110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3880008" cy="4556935"/>
            <a:chOff x="102325" y="-1582569"/>
            <a:chExt cx="5173345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4604253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lang="en-US" altLang="ko-KR" b="1" dirty="0">
                  <a:solidFill>
                    <a:srgbClr val="5D5B5B"/>
                  </a:solidFill>
                  <a:latin typeface="Arial"/>
                  <a:ea typeface="나눔스퀘어라운드 Regular"/>
                </a:rPr>
                <a:t>member/</a:t>
              </a:r>
              <a:r>
                <a:rPr lang="en-US" altLang="ko-KR" b="1" dirty="0" err="1">
                  <a:solidFill>
                    <a:srgbClr val="5D5B5B"/>
                  </a:solidFill>
                  <a:latin typeface="Arial"/>
                  <a:ea typeface="나눔스퀘어라운드 Regular"/>
                </a:rPr>
                <a:t>mailForm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6D550F69-7344-46C3-B2EA-329DB0212B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42" r="32841" b="32222"/>
          <a:stretch/>
        </p:blipFill>
        <p:spPr>
          <a:xfrm>
            <a:off x="477181" y="1274258"/>
            <a:ext cx="3940729" cy="3258222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6B2328BB-3202-491F-B57F-3A614C49AA17}"/>
              </a:ext>
            </a:extLst>
          </p:cNvPr>
          <p:cNvSpPr/>
          <p:nvPr/>
        </p:nvSpPr>
        <p:spPr>
          <a:xfrm>
            <a:off x="630112" y="3060739"/>
            <a:ext cx="2113866" cy="11109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9E2182-E3FE-4C4A-969B-A9B31B710372}"/>
              </a:ext>
            </a:extLst>
          </p:cNvPr>
          <p:cNvSpPr txBox="1"/>
          <p:nvPr/>
        </p:nvSpPr>
        <p:spPr>
          <a:xfrm>
            <a:off x="4776063" y="1208117"/>
            <a:ext cx="3920400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메일 전송 코드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(memberController.java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일부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)</a:t>
            </a:r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3CFE3285-4E3D-4247-870E-6B442709A7A5}"/>
              </a:ext>
            </a:extLst>
          </p:cNvPr>
          <p:cNvCxnSpPr>
            <a:cxnSpLocks/>
            <a:stCxn id="58" idx="0"/>
            <a:endCxn id="39" idx="3"/>
          </p:cNvCxnSpPr>
          <p:nvPr/>
        </p:nvCxnSpPr>
        <p:spPr>
          <a:xfrm rot="5400000" flipH="1" flipV="1">
            <a:off x="2068602" y="3899728"/>
            <a:ext cx="958897" cy="391855"/>
          </a:xfrm>
          <a:prstGeom prst="bentConnector4">
            <a:avLst>
              <a:gd name="adj1" fmla="val 21036"/>
              <a:gd name="adj2" fmla="val 158338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그림 47">
            <a:extLst>
              <a:ext uri="{FF2B5EF4-FFF2-40B4-BE49-F238E27FC236}">
                <a16:creationId xmlns:a16="http://schemas.microsoft.com/office/drawing/2014/main" id="{0EB93054-2366-42C6-BCF6-5A04ADD7D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12" y="1441946"/>
            <a:ext cx="2939580" cy="145110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A0EA8D55-A442-4D76-90F7-7A38BA216754}"/>
              </a:ext>
            </a:extLst>
          </p:cNvPr>
          <p:cNvCxnSpPr>
            <a:cxnSpLocks/>
            <a:stCxn id="53" idx="1"/>
            <a:endCxn id="48" idx="1"/>
          </p:cNvCxnSpPr>
          <p:nvPr/>
        </p:nvCxnSpPr>
        <p:spPr>
          <a:xfrm rot="10800000">
            <a:off x="630112" y="2167500"/>
            <a:ext cx="13308" cy="2172123"/>
          </a:xfrm>
          <a:prstGeom prst="bentConnector3">
            <a:avLst>
              <a:gd name="adj1" fmla="val 1817764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02F5DB6-C84B-49EE-AF62-DC2D9A417622}"/>
              </a:ext>
            </a:extLst>
          </p:cNvPr>
          <p:cNvSpPr/>
          <p:nvPr/>
        </p:nvSpPr>
        <p:spPr>
          <a:xfrm>
            <a:off x="643420" y="4241495"/>
            <a:ext cx="325749" cy="1962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B75C2119-3809-4E30-A463-F3F524E19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216" y="4575103"/>
            <a:ext cx="2527813" cy="1971052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EB2F60F2-ACEB-4B01-87F7-B53295FAA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2612" y="1638299"/>
            <a:ext cx="3604977" cy="494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400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725846" cy="4556935"/>
            <a:chOff x="102325" y="-1582569"/>
            <a:chExt cx="363446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06537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(register)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0E92187-ED69-4868-B5CF-D6DB90C7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00" r="22400"/>
          <a:stretch/>
        </p:blipFill>
        <p:spPr>
          <a:xfrm>
            <a:off x="473181" y="1273714"/>
            <a:ext cx="3920400" cy="344727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C0754A6-CF89-4994-AD8B-B5CAF7208445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46713" y="4133306"/>
            <a:ext cx="1742400" cy="21104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26A06B-C772-457E-835D-EAEE6428E550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655167" y="4133304"/>
            <a:ext cx="1742400" cy="21104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0C1D913-3E5F-46B7-9D71-6114D61D75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0431" y="1281765"/>
            <a:ext cx="3266536" cy="12584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1638389-2345-4F04-BC00-37F9207E61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4260" y="2597963"/>
            <a:ext cx="3262460" cy="12493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6C4EDB9-6A3C-4534-84E4-0651971887C5}"/>
              </a:ext>
            </a:extLst>
          </p:cNvPr>
          <p:cNvSpPr/>
          <p:nvPr/>
        </p:nvSpPr>
        <p:spPr>
          <a:xfrm>
            <a:off x="4568186" y="4046062"/>
            <a:ext cx="3703320" cy="2266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B85215-F94A-4140-A0FB-516F0FA213AD}"/>
              </a:ext>
            </a:extLst>
          </p:cNvPr>
          <p:cNvSpPr txBox="1"/>
          <p:nvPr/>
        </p:nvSpPr>
        <p:spPr>
          <a:xfrm>
            <a:off x="2268041" y="2191768"/>
            <a:ext cx="1718240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/member/register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740E98F-542D-45F4-9F1D-AE1733319F2A}"/>
              </a:ext>
            </a:extLst>
          </p:cNvPr>
          <p:cNvCxnSpPr>
            <a:cxnSpLocks/>
            <a:stCxn id="30" idx="3"/>
            <a:endCxn id="32" idx="1"/>
          </p:cNvCxnSpPr>
          <p:nvPr/>
        </p:nvCxnSpPr>
        <p:spPr>
          <a:xfrm flipV="1">
            <a:off x="2270761" y="2558246"/>
            <a:ext cx="2449825" cy="478324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A09F3C-5698-422C-B33A-DE8DE19EFB55}"/>
              </a:ext>
            </a:extLst>
          </p:cNvPr>
          <p:cNvSpPr/>
          <p:nvPr/>
        </p:nvSpPr>
        <p:spPr>
          <a:xfrm>
            <a:off x="1022527" y="3429000"/>
            <a:ext cx="1248234" cy="4114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A3D9E9D-15DD-4E03-9CC3-13472442A4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146" y="4323503"/>
            <a:ext cx="3105710" cy="1432269"/>
          </a:xfrm>
          <a:prstGeom prst="rect">
            <a:avLst/>
          </a:prstGeom>
        </p:spPr>
      </p:pic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5E4446C1-EE18-4FE0-9654-4637960AA2F2}"/>
              </a:ext>
            </a:extLst>
          </p:cNvPr>
          <p:cNvCxnSpPr>
            <a:cxnSpLocks/>
            <a:stCxn id="18" idx="1"/>
            <a:endCxn id="20" idx="1"/>
          </p:cNvCxnSpPr>
          <p:nvPr/>
        </p:nvCxnSpPr>
        <p:spPr>
          <a:xfrm rot="10800000" flipV="1">
            <a:off x="861147" y="3634740"/>
            <a:ext cx="161381" cy="1404898"/>
          </a:xfrm>
          <a:prstGeom prst="bentConnector3">
            <a:avLst>
              <a:gd name="adj1" fmla="val 241652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5CB7A657-A09A-4867-B53B-7DB0181D2476}"/>
              </a:ext>
            </a:extLst>
          </p:cNvPr>
          <p:cNvCxnSpPr>
            <a:cxnSpLocks/>
            <a:stCxn id="20" idx="3"/>
            <a:endCxn id="12" idx="1"/>
          </p:cNvCxnSpPr>
          <p:nvPr/>
        </p:nvCxnSpPr>
        <p:spPr>
          <a:xfrm>
            <a:off x="3966856" y="5039638"/>
            <a:ext cx="601330" cy="139712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9AD8D8E-BBA8-49EF-97D5-072C4FFE8B31}"/>
              </a:ext>
            </a:extLst>
          </p:cNvPr>
          <p:cNvSpPr/>
          <p:nvPr/>
        </p:nvSpPr>
        <p:spPr>
          <a:xfrm>
            <a:off x="1022527" y="2705100"/>
            <a:ext cx="1248234" cy="6629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F794C7F-0AE3-45AD-B991-31BFC3EE1B13}"/>
              </a:ext>
            </a:extLst>
          </p:cNvPr>
          <p:cNvSpPr/>
          <p:nvPr/>
        </p:nvSpPr>
        <p:spPr>
          <a:xfrm>
            <a:off x="4720586" y="1211422"/>
            <a:ext cx="3400887" cy="269364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228599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3104155" cy="4556935"/>
            <a:chOff x="102325" y="-1582569"/>
            <a:chExt cx="4138874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569782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(favorite1~3)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62BAA7A0-3827-4702-9131-919B0EC23C3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t="9356" r="16606" b="29919"/>
          <a:stretch/>
        </p:blipFill>
        <p:spPr>
          <a:xfrm>
            <a:off x="470270" y="4716025"/>
            <a:ext cx="2160000" cy="1620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9B3EDEB-9F9E-4216-B1EB-9A5C0D674DC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t="10926" r="15673" b="29919"/>
          <a:stretch/>
        </p:blipFill>
        <p:spPr>
          <a:xfrm>
            <a:off x="470270" y="2994716"/>
            <a:ext cx="2160000" cy="162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18D7680-1154-4D72-8677-6985CF6555A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t="9926" r="14347" b="30918"/>
          <a:stretch/>
        </p:blipFill>
        <p:spPr>
          <a:xfrm>
            <a:off x="470270" y="1273406"/>
            <a:ext cx="2160000" cy="162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9175CA-286B-4978-880A-8F26391FDB41}"/>
              </a:ext>
            </a:extLst>
          </p:cNvPr>
          <p:cNvSpPr txBox="1"/>
          <p:nvPr/>
        </p:nvSpPr>
        <p:spPr>
          <a:xfrm>
            <a:off x="2646174" y="4714428"/>
            <a:ext cx="1029899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배우선택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CD1357-60AC-4E55-8E0C-2A77F5720B3D}"/>
              </a:ext>
            </a:extLst>
          </p:cNvPr>
          <p:cNvSpPr txBox="1"/>
          <p:nvPr/>
        </p:nvSpPr>
        <p:spPr>
          <a:xfrm>
            <a:off x="2646174" y="2994315"/>
            <a:ext cx="1029899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감독선택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47E02D-733D-4178-99A8-2EF41BDBDF46}"/>
              </a:ext>
            </a:extLst>
          </p:cNvPr>
          <p:cNvSpPr txBox="1"/>
          <p:nvPr/>
        </p:nvSpPr>
        <p:spPr>
          <a:xfrm>
            <a:off x="2646174" y="1273150"/>
            <a:ext cx="1029899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장르선택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FE4226-BAFD-4FDB-AA7E-F668A86544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022" y="1636500"/>
            <a:ext cx="3999908" cy="156602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9966B93-2D51-43AC-AEE7-F41DEACBE461}"/>
              </a:ext>
            </a:extLst>
          </p:cNvPr>
          <p:cNvCxnSpPr>
            <a:cxnSpLocks/>
          </p:cNvCxnSpPr>
          <p:nvPr/>
        </p:nvCxnSpPr>
        <p:spPr>
          <a:xfrm>
            <a:off x="3161123" y="1580927"/>
            <a:ext cx="0" cy="1413388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3CDFC90-FFA6-46B3-8B29-A951F93E0BAD}"/>
              </a:ext>
            </a:extLst>
          </p:cNvPr>
          <p:cNvCxnSpPr>
            <a:cxnSpLocks/>
          </p:cNvCxnSpPr>
          <p:nvPr/>
        </p:nvCxnSpPr>
        <p:spPr>
          <a:xfrm>
            <a:off x="3161123" y="3302092"/>
            <a:ext cx="0" cy="1412336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BD8B364F-3F97-43DE-B6FB-30D7EB5D0F85}"/>
              </a:ext>
            </a:extLst>
          </p:cNvPr>
          <p:cNvCxnSpPr>
            <a:cxnSpLocks/>
            <a:stCxn id="17" idx="2"/>
            <a:endCxn id="5" idx="1"/>
          </p:cNvCxnSpPr>
          <p:nvPr/>
        </p:nvCxnSpPr>
        <p:spPr>
          <a:xfrm rot="5400000" flipH="1" flipV="1">
            <a:off x="2463726" y="3116910"/>
            <a:ext cx="2602693" cy="1207898"/>
          </a:xfrm>
          <a:prstGeom prst="bentConnector4">
            <a:avLst>
              <a:gd name="adj1" fmla="val -8783"/>
              <a:gd name="adj2" fmla="val 71316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758A635-7EF4-44CF-AC5A-C67509C8D8D5}"/>
              </a:ext>
            </a:extLst>
          </p:cNvPr>
          <p:cNvSpPr txBox="1"/>
          <p:nvPr/>
        </p:nvSpPr>
        <p:spPr>
          <a:xfrm>
            <a:off x="4369022" y="1273150"/>
            <a:ext cx="2245138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사용자 선호항목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DB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저장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68A16E90-D7C6-43D2-B618-ED03148C56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9227" y="4137812"/>
            <a:ext cx="2294425" cy="1925349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D0A9FB8-DD8E-4A7E-8F20-FE208AA0CF2C}"/>
              </a:ext>
            </a:extLst>
          </p:cNvPr>
          <p:cNvSpPr txBox="1"/>
          <p:nvPr/>
        </p:nvSpPr>
        <p:spPr>
          <a:xfrm>
            <a:off x="5249227" y="3744329"/>
            <a:ext cx="2245138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oracle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DB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E181F7B3-D917-4DBD-A87D-B0F89F5CD029}"/>
              </a:ext>
            </a:extLst>
          </p:cNvPr>
          <p:cNvCxnSpPr>
            <a:cxnSpLocks/>
            <a:stCxn id="5" idx="2"/>
            <a:endCxn id="35" idx="0"/>
          </p:cNvCxnSpPr>
          <p:nvPr/>
        </p:nvCxnSpPr>
        <p:spPr>
          <a:xfrm>
            <a:off x="6368976" y="3202524"/>
            <a:ext cx="2820" cy="541805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0936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584782" cy="4556935"/>
            <a:chOff x="102325" y="-1582569"/>
            <a:chExt cx="3446376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877284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사용자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(profile)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8B8C98E-7669-4B3B-A794-D3A33665C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3" r="16700"/>
          <a:stretch/>
        </p:blipFill>
        <p:spPr>
          <a:xfrm>
            <a:off x="469521" y="1270916"/>
            <a:ext cx="8208366" cy="524136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E4A01076-A345-442B-8C21-59042EB03AD8}"/>
              </a:ext>
            </a:extLst>
          </p:cNvPr>
          <p:cNvSpPr/>
          <p:nvPr/>
        </p:nvSpPr>
        <p:spPr>
          <a:xfrm>
            <a:off x="649224" y="4846320"/>
            <a:ext cx="585216" cy="182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0C4EF3BD-DB71-4146-A56A-DFDF425F8F0C}"/>
              </a:ext>
            </a:extLst>
          </p:cNvPr>
          <p:cNvCxnSpPr>
            <a:cxnSpLocks/>
            <a:stCxn id="16" idx="1"/>
            <a:endCxn id="14" idx="0"/>
          </p:cNvCxnSpPr>
          <p:nvPr/>
        </p:nvCxnSpPr>
        <p:spPr>
          <a:xfrm rot="10800000" flipV="1">
            <a:off x="941833" y="1400544"/>
            <a:ext cx="1785185" cy="3445775"/>
          </a:xfrm>
          <a:prstGeom prst="bentConnector2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7846D9-AA50-4F5C-A78D-D8AAC94AB715}"/>
              </a:ext>
            </a:extLst>
          </p:cNvPr>
          <p:cNvSpPr txBox="1"/>
          <p:nvPr/>
        </p:nvSpPr>
        <p:spPr>
          <a:xfrm>
            <a:off x="2727017" y="1246656"/>
            <a:ext cx="1378640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>
                <a:solidFill>
                  <a:srgbClr val="5D5B5B"/>
                </a:solidFill>
                <a:latin typeface="Arial"/>
                <a:ea typeface="나눔스퀘어라운드 Regular"/>
              </a:rPr>
              <a:t>비밀번호 변경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59C937E-EBA2-4A62-AE08-F144F5D96494}"/>
              </a:ext>
            </a:extLst>
          </p:cNvPr>
          <p:cNvSpPr/>
          <p:nvPr/>
        </p:nvSpPr>
        <p:spPr>
          <a:xfrm>
            <a:off x="6208776" y="4407409"/>
            <a:ext cx="914400" cy="182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D72D047-CDEF-412A-AC91-1E6D7CB00D00}"/>
              </a:ext>
            </a:extLst>
          </p:cNvPr>
          <p:cNvCxnSpPr>
            <a:cxnSpLocks/>
            <a:stCxn id="22" idx="3"/>
            <a:endCxn id="20" idx="1"/>
          </p:cNvCxnSpPr>
          <p:nvPr/>
        </p:nvCxnSpPr>
        <p:spPr>
          <a:xfrm>
            <a:off x="5670241" y="3892525"/>
            <a:ext cx="538535" cy="606324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E7FB104-9F34-4348-8B66-BA364A2F80A9}"/>
              </a:ext>
            </a:extLst>
          </p:cNvPr>
          <p:cNvSpPr txBox="1"/>
          <p:nvPr/>
        </p:nvSpPr>
        <p:spPr>
          <a:xfrm>
            <a:off x="2790937" y="3738636"/>
            <a:ext cx="2879304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회원 탈퇴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207BC8E-D303-45F4-B477-5127BDA78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016" y="1618853"/>
            <a:ext cx="2943225" cy="16287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6E173C0-1E66-4316-AF8E-1436A69AE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0907" y="4108442"/>
            <a:ext cx="1993391" cy="226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176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</a:t>
            </a:r>
            <a:r>
              <a:rPr lang="en-US" altLang="ko-KR" b="1" dirty="0">
                <a:solidFill>
                  <a:srgbClr val="5D5B5B"/>
                </a:solidFill>
                <a:latin typeface="Arial"/>
                <a:ea typeface="나눔스퀘어라운드 Regular"/>
              </a:rPr>
              <a:t>list)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818412-C38C-4189-9A5F-9496CE197725}"/>
              </a:ext>
            </a:extLst>
          </p:cNvPr>
          <p:cNvGrpSpPr/>
          <p:nvPr/>
        </p:nvGrpSpPr>
        <p:grpSpPr>
          <a:xfrm>
            <a:off x="477542" y="1277366"/>
            <a:ext cx="3920400" cy="3688066"/>
            <a:chOff x="464842" y="1234440"/>
            <a:chExt cx="3920400" cy="368806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B672DA8-4302-498B-B0C2-21337C45F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766" t="1" r="21766" b="69195"/>
            <a:stretch/>
          </p:blipFill>
          <p:spPr>
            <a:xfrm>
              <a:off x="464842" y="1234440"/>
              <a:ext cx="3920400" cy="2219959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42A9420-0F3C-453F-BD5E-663E09D94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766" t="67583" r="21766" b="11200"/>
            <a:stretch/>
          </p:blipFill>
          <p:spPr>
            <a:xfrm>
              <a:off x="464842" y="3393421"/>
              <a:ext cx="3920400" cy="1529085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70C3229-4DDB-4E41-AEE8-9B4E0DF60701}"/>
              </a:ext>
            </a:extLst>
          </p:cNvPr>
          <p:cNvSpPr txBox="1"/>
          <p:nvPr/>
        </p:nvSpPr>
        <p:spPr>
          <a:xfrm>
            <a:off x="4752410" y="1268413"/>
            <a:ext cx="1654740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/board/</a:t>
            </a:r>
            <a:r>
              <a:rPr lang="en-US" altLang="ko-KR" sz="1400">
                <a:solidFill>
                  <a:srgbClr val="5D5B5B"/>
                </a:solidFill>
                <a:latin typeface="Arial"/>
                <a:ea typeface="나눔스퀘어라운드 Regular"/>
              </a:rPr>
              <a:t>write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930F2CE-E337-4671-BD62-9213695A0AF7}"/>
              </a:ext>
            </a:extLst>
          </p:cNvPr>
          <p:cNvSpPr/>
          <p:nvPr/>
        </p:nvSpPr>
        <p:spPr>
          <a:xfrm>
            <a:off x="3911600" y="1873250"/>
            <a:ext cx="342900" cy="1566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91FCD2F-8334-4AC4-BB46-E91DBF0ACF0D}"/>
              </a:ext>
            </a:extLst>
          </p:cNvPr>
          <p:cNvSpPr/>
          <p:nvPr/>
        </p:nvSpPr>
        <p:spPr>
          <a:xfrm>
            <a:off x="794216" y="2224362"/>
            <a:ext cx="3263434" cy="8490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40B9EC1-E8EC-46EA-BB5E-3AF36C3FD0B9}"/>
              </a:ext>
            </a:extLst>
          </p:cNvPr>
          <p:cNvSpPr/>
          <p:nvPr/>
        </p:nvSpPr>
        <p:spPr>
          <a:xfrm>
            <a:off x="2193621" y="4564349"/>
            <a:ext cx="473379" cy="185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997FDA7D-6DC5-4F87-A581-7A1612470427}"/>
              </a:ext>
            </a:extLst>
          </p:cNvPr>
          <p:cNvCxnSpPr>
            <a:cxnSpLocks/>
            <a:stCxn id="20" idx="1"/>
            <a:endCxn id="16" idx="3"/>
          </p:cNvCxnSpPr>
          <p:nvPr/>
        </p:nvCxnSpPr>
        <p:spPr>
          <a:xfrm rot="10800000" flipV="1">
            <a:off x="4254500" y="1459618"/>
            <a:ext cx="497910" cy="491947"/>
          </a:xfrm>
          <a:prstGeom prst="bentConnector3">
            <a:avLst>
              <a:gd name="adj1" fmla="val 43623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63F49A1-454A-4DB1-BF0A-27F80722DBAF}"/>
              </a:ext>
            </a:extLst>
          </p:cNvPr>
          <p:cNvSpPr txBox="1"/>
          <p:nvPr/>
        </p:nvSpPr>
        <p:spPr>
          <a:xfrm>
            <a:off x="4752410" y="1807632"/>
            <a:ext cx="3985190" cy="10287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상단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lang="ko-KR" altLang="en-US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글번호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제목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작성일자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하단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대표 이미지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게시물 내용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대표이미지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없을 경우 게시물 내용 표시 하지 않음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EFF3097A-C9F6-4AB7-82CE-68542C112867}"/>
              </a:ext>
            </a:extLst>
          </p:cNvPr>
          <p:cNvCxnSpPr>
            <a:cxnSpLocks/>
            <a:stCxn id="29" idx="1"/>
            <a:endCxn id="22" idx="3"/>
          </p:cNvCxnSpPr>
          <p:nvPr/>
        </p:nvCxnSpPr>
        <p:spPr>
          <a:xfrm rot="10800000" flipV="1">
            <a:off x="4057650" y="2322003"/>
            <a:ext cx="694760" cy="326877"/>
          </a:xfrm>
          <a:prstGeom prst="bentConnector3">
            <a:avLst>
              <a:gd name="adj1" fmla="val 32634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6C0B1-CF16-489D-B906-27DC59F5A5F1}"/>
              </a:ext>
            </a:extLst>
          </p:cNvPr>
          <p:cNvSpPr txBox="1"/>
          <p:nvPr/>
        </p:nvSpPr>
        <p:spPr>
          <a:xfrm>
            <a:off x="794216" y="5074354"/>
            <a:ext cx="2289740" cy="705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페이징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기능 구현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한 페이지당 게시물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10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71AB78C-68AB-4224-A29C-789909D18DED}"/>
              </a:ext>
            </a:extLst>
          </p:cNvPr>
          <p:cNvCxnSpPr>
            <a:cxnSpLocks/>
            <a:stCxn id="33" idx="1"/>
            <a:endCxn id="26" idx="1"/>
          </p:cNvCxnSpPr>
          <p:nvPr/>
        </p:nvCxnSpPr>
        <p:spPr>
          <a:xfrm rot="10800000" flipH="1">
            <a:off x="794215" y="4657075"/>
            <a:ext cx="1399405" cy="770068"/>
          </a:xfrm>
          <a:prstGeom prst="bentConnector3">
            <a:avLst>
              <a:gd name="adj1" fmla="val -16336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8E02E4C8-59F4-46FF-9F44-D25239DEB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410" y="3143521"/>
            <a:ext cx="3985190" cy="148880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75F70AE-BCD6-411B-B5E5-0DD65BFE3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8384" y="5078445"/>
            <a:ext cx="3297822" cy="1419566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B59686E-7782-4E4A-A52D-D11753CD1308}"/>
              </a:ext>
            </a:extLst>
          </p:cNvPr>
          <p:cNvCxnSpPr>
            <a:cxnSpLocks/>
            <a:stCxn id="29" idx="2"/>
            <a:endCxn id="9" idx="0"/>
          </p:cNvCxnSpPr>
          <p:nvPr/>
        </p:nvCxnSpPr>
        <p:spPr>
          <a:xfrm>
            <a:off x="6745005" y="2836375"/>
            <a:ext cx="0" cy="307146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E63128B-34B2-47BB-9B1E-F7AA08427A69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3083956" y="5427143"/>
            <a:ext cx="484428" cy="0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4871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(view)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FD30E8-6A3D-4742-9A97-2514D9F813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01" r="22599" b="22229"/>
          <a:stretch/>
        </p:blipFill>
        <p:spPr>
          <a:xfrm>
            <a:off x="479129" y="1276679"/>
            <a:ext cx="3920400" cy="394678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9F8AA34-1284-40FA-B4D5-FA4982E48B73}"/>
              </a:ext>
            </a:extLst>
          </p:cNvPr>
          <p:cNvSpPr/>
          <p:nvPr/>
        </p:nvSpPr>
        <p:spPr>
          <a:xfrm>
            <a:off x="834721" y="1911350"/>
            <a:ext cx="3184829" cy="13387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52900EB-0E6C-42AD-9410-6FADCA96FD10}"/>
              </a:ext>
            </a:extLst>
          </p:cNvPr>
          <p:cNvSpPr/>
          <p:nvPr/>
        </p:nvSpPr>
        <p:spPr>
          <a:xfrm>
            <a:off x="834721" y="3320163"/>
            <a:ext cx="892480" cy="1405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192D58-E1B8-4CE6-B8A7-E9A3C160F7CD}"/>
              </a:ext>
            </a:extLst>
          </p:cNvPr>
          <p:cNvSpPr/>
          <p:nvPr/>
        </p:nvSpPr>
        <p:spPr>
          <a:xfrm>
            <a:off x="847420" y="3586863"/>
            <a:ext cx="3184829" cy="8771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8032500-1145-4B0F-9FD5-C3B56C1501B4}"/>
              </a:ext>
            </a:extLst>
          </p:cNvPr>
          <p:cNvSpPr/>
          <p:nvPr/>
        </p:nvSpPr>
        <p:spPr>
          <a:xfrm>
            <a:off x="834721" y="4508319"/>
            <a:ext cx="3184829" cy="6351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BBC542-4EBE-45DC-9B9C-7BC1C3573BCE}"/>
              </a:ext>
            </a:extLst>
          </p:cNvPr>
          <p:cNvSpPr/>
          <p:nvPr/>
        </p:nvSpPr>
        <p:spPr>
          <a:xfrm>
            <a:off x="1069671" y="4958457"/>
            <a:ext cx="263829" cy="1278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FCC341FB-FE29-442E-A56A-29403650715A}"/>
              </a:ext>
            </a:extLst>
          </p:cNvPr>
          <p:cNvCxnSpPr>
            <a:cxnSpLocks/>
            <a:stCxn id="19" idx="1"/>
            <a:endCxn id="12" idx="3"/>
          </p:cNvCxnSpPr>
          <p:nvPr/>
        </p:nvCxnSpPr>
        <p:spPr>
          <a:xfrm rot="10800000" flipV="1">
            <a:off x="4019551" y="1950718"/>
            <a:ext cx="724923" cy="629992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8EDDE84-66F7-4C36-A913-863271ED3CD5}"/>
              </a:ext>
            </a:extLst>
          </p:cNvPr>
          <p:cNvSpPr txBox="1"/>
          <p:nvPr/>
        </p:nvSpPr>
        <p:spPr>
          <a:xfrm>
            <a:off x="4744473" y="1274763"/>
            <a:ext cx="2842730" cy="13519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게시물 표시 부분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상단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글번호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-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작성자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-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작성일자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중단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제목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썸네일 이미지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하단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작성 내용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DB94CD2C-5638-429C-909A-48122BACDA03}"/>
              </a:ext>
            </a:extLst>
          </p:cNvPr>
          <p:cNvCxnSpPr>
            <a:cxnSpLocks/>
            <a:stCxn id="22" idx="1"/>
            <a:endCxn id="15" idx="3"/>
          </p:cNvCxnSpPr>
          <p:nvPr/>
        </p:nvCxnSpPr>
        <p:spPr>
          <a:xfrm rot="10800000">
            <a:off x="4032249" y="4025458"/>
            <a:ext cx="712224" cy="697489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42249C8-2CC9-46FC-8A47-0FD008A77882}"/>
              </a:ext>
            </a:extLst>
          </p:cNvPr>
          <p:cNvSpPr txBox="1"/>
          <p:nvPr/>
        </p:nvSpPr>
        <p:spPr>
          <a:xfrm>
            <a:off x="4744473" y="4370157"/>
            <a:ext cx="3645378" cy="705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Writer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접속한 사용자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ID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호출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Reply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Text 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댓글 작성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718874-B889-474F-BB06-8FBB2A639FF8}"/>
              </a:ext>
            </a:extLst>
          </p:cNvPr>
          <p:cNvSpPr txBox="1"/>
          <p:nvPr/>
        </p:nvSpPr>
        <p:spPr>
          <a:xfrm>
            <a:off x="4744473" y="2776853"/>
            <a:ext cx="3920398" cy="13519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Modify, Remove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활성화 조건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사용자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=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작성자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Modify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/board/modify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Remove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게시물 삭제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Go List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 /board/list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59260967-9C77-4E94-91C2-7D2D1458C8E7}"/>
              </a:ext>
            </a:extLst>
          </p:cNvPr>
          <p:cNvCxnSpPr>
            <a:cxnSpLocks/>
            <a:stCxn id="38" idx="1"/>
            <a:endCxn id="16" idx="1"/>
          </p:cNvCxnSpPr>
          <p:nvPr/>
        </p:nvCxnSpPr>
        <p:spPr>
          <a:xfrm rot="10800000" flipH="1">
            <a:off x="464841" y="4825910"/>
            <a:ext cx="369879" cy="663240"/>
          </a:xfrm>
          <a:prstGeom prst="bentConnector3">
            <a:avLst>
              <a:gd name="adj1" fmla="val -37082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02E79BC-83FB-4AE9-8E7A-4BBA2CE2E512}"/>
              </a:ext>
            </a:extLst>
          </p:cNvPr>
          <p:cNvSpPr txBox="1"/>
          <p:nvPr/>
        </p:nvSpPr>
        <p:spPr>
          <a:xfrm>
            <a:off x="464842" y="5297944"/>
            <a:ext cx="3645378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RepliesList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작성된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전체 댓글 표시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575124B-7DED-4D94-82A4-2DA7B05A6614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1727201" y="3390457"/>
            <a:ext cx="3017272" cy="0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>
            <a:extLst>
              <a:ext uri="{FF2B5EF4-FFF2-40B4-BE49-F238E27FC236}">
                <a16:creationId xmlns:a16="http://schemas.microsoft.com/office/drawing/2014/main" id="{C0D86B20-D882-45AD-B19D-EFA2D7C94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29" y="5707991"/>
            <a:ext cx="2364739" cy="87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067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820CAD-5024-491E-A22B-8766E0B3A9B2}"/>
              </a:ext>
            </a:extLst>
          </p:cNvPr>
          <p:cNvGrpSpPr/>
          <p:nvPr/>
        </p:nvGrpSpPr>
        <p:grpSpPr>
          <a:xfrm>
            <a:off x="464843" y="641656"/>
            <a:ext cx="2881337" cy="4556935"/>
            <a:chOff x="102325" y="-1582569"/>
            <a:chExt cx="3841781" cy="60759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6D737A4-251B-486C-A2FF-DAAE342044C3}"/>
                </a:ext>
              </a:extLst>
            </p:cNvPr>
            <p:cNvSpPr txBox="1"/>
            <p:nvPr/>
          </p:nvSpPr>
          <p:spPr>
            <a:xfrm>
              <a:off x="671417" y="-1582569"/>
              <a:ext cx="3272689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국내외 </a:t>
              </a:r>
              <a:r>
                <a:rPr lang="en-US" altLang="ko-KR" b="1" dirty="0">
                  <a:solidFill>
                    <a:schemeClr val="tx2"/>
                  </a:solidFill>
                </a:rPr>
                <a:t>OTT </a:t>
              </a:r>
              <a:r>
                <a:rPr lang="ko-KR" altLang="en-US" b="1" dirty="0">
                  <a:solidFill>
                    <a:schemeClr val="tx2"/>
                  </a:solidFill>
                </a:rPr>
                <a:t>시장 규모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A0FAE3-22DC-4715-A3BA-8CF0DBF89BB9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C94F60E-DA2D-4ED8-9529-0CAE17F75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51" y="1421852"/>
            <a:ext cx="3691974" cy="4173511"/>
          </a:xfrm>
          <a:prstGeom prst="rect">
            <a:avLst/>
          </a:prstGeom>
          <a:ln w="12700">
            <a:solidFill>
              <a:srgbClr val="000000"/>
            </a:solidFill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A42B64A-2354-4E1C-9F6E-C6011EE03883}"/>
              </a:ext>
            </a:extLst>
          </p:cNvPr>
          <p:cNvCxnSpPr>
            <a:cxnSpLocks/>
          </p:cNvCxnSpPr>
          <p:nvPr/>
        </p:nvCxnSpPr>
        <p:spPr>
          <a:xfrm>
            <a:off x="837490" y="4364318"/>
            <a:ext cx="179141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6F66B67E-F49E-41D2-8FDE-06951D79C711}"/>
              </a:ext>
            </a:extLst>
          </p:cNvPr>
          <p:cNvGrpSpPr/>
          <p:nvPr/>
        </p:nvGrpSpPr>
        <p:grpSpPr>
          <a:xfrm>
            <a:off x="4891570" y="1421852"/>
            <a:ext cx="3701154" cy="4196974"/>
            <a:chOff x="-2506795" y="1413491"/>
            <a:chExt cx="3628800" cy="369626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D77B6A6-783C-4123-89D4-7BA27B4D89F3}"/>
                </a:ext>
              </a:extLst>
            </p:cNvPr>
            <p:cNvGrpSpPr/>
            <p:nvPr/>
          </p:nvGrpSpPr>
          <p:grpSpPr>
            <a:xfrm>
              <a:off x="-2506795" y="1435921"/>
              <a:ext cx="3626928" cy="3673833"/>
              <a:chOff x="4796119" y="970274"/>
              <a:chExt cx="3626928" cy="3673833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73E32FCE-B56D-420C-B6B4-64407915D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96119" y="970274"/>
                <a:ext cx="3626928" cy="1693221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4A003B66-029F-46F8-989C-D9F1BC0441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96119" y="2663495"/>
                <a:ext cx="3626928" cy="1980612"/>
              </a:xfrm>
              <a:prstGeom prst="rect">
                <a:avLst/>
              </a:prstGeom>
            </p:spPr>
          </p:pic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1D5898B-C110-4261-A995-409FF38DFEEF}"/>
                </a:ext>
              </a:extLst>
            </p:cNvPr>
            <p:cNvSpPr/>
            <p:nvPr/>
          </p:nvSpPr>
          <p:spPr>
            <a:xfrm>
              <a:off x="-2506795" y="1413491"/>
              <a:ext cx="3628800" cy="3675600"/>
            </a:xfrm>
            <a:prstGeom prst="rect">
              <a:avLst/>
            </a:prstGeom>
            <a:noFill/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155132A-4683-4F80-AA39-283BC6C03BF7}"/>
              </a:ext>
            </a:extLst>
          </p:cNvPr>
          <p:cNvSpPr txBox="1"/>
          <p:nvPr/>
        </p:nvSpPr>
        <p:spPr>
          <a:xfrm>
            <a:off x="646980" y="5732201"/>
            <a:ext cx="8073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rgbClr val="5D5B5B"/>
                </a:solidFill>
                <a:effectLst/>
                <a:latin typeface="중고딕"/>
                <a:ea typeface="+mj-ea"/>
              </a:rPr>
              <a:t>⇒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21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년 기준 국내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OTT 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시장 규모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3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조원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구독형 서비스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1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조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5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천억원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A8CEE55-95CA-486C-AF55-645AA3254AF7}"/>
              </a:ext>
            </a:extLst>
          </p:cNvPr>
          <p:cNvCxnSpPr>
            <a:cxnSpLocks/>
          </p:cNvCxnSpPr>
          <p:nvPr/>
        </p:nvCxnSpPr>
        <p:spPr>
          <a:xfrm>
            <a:off x="1828800" y="4204298"/>
            <a:ext cx="21336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8BC4FC7-0688-4637-853A-1ED7C4751D18}"/>
              </a:ext>
            </a:extLst>
          </p:cNvPr>
          <p:cNvCxnSpPr>
            <a:cxnSpLocks/>
          </p:cNvCxnSpPr>
          <p:nvPr/>
        </p:nvCxnSpPr>
        <p:spPr>
          <a:xfrm>
            <a:off x="853440" y="4676738"/>
            <a:ext cx="316992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7A05E5C-6CCB-478F-8FFE-6B7D696C965A}"/>
              </a:ext>
            </a:extLst>
          </p:cNvPr>
          <p:cNvCxnSpPr>
            <a:cxnSpLocks/>
          </p:cNvCxnSpPr>
          <p:nvPr/>
        </p:nvCxnSpPr>
        <p:spPr>
          <a:xfrm>
            <a:off x="837490" y="4829138"/>
            <a:ext cx="179141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7EBE3B1-EFC1-48FF-94CE-76605FC6A418}"/>
              </a:ext>
            </a:extLst>
          </p:cNvPr>
          <p:cNvCxnSpPr>
            <a:cxnSpLocks/>
          </p:cNvCxnSpPr>
          <p:nvPr/>
        </p:nvCxnSpPr>
        <p:spPr>
          <a:xfrm>
            <a:off x="3825240" y="4516718"/>
            <a:ext cx="16764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DA89521B-ABF7-4E07-A31D-752DE147BC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505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(view)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FD30E8-6A3D-4742-9A97-2514D9F813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01" r="22599" b="22229"/>
          <a:stretch/>
        </p:blipFill>
        <p:spPr>
          <a:xfrm>
            <a:off x="479129" y="1276679"/>
            <a:ext cx="3920400" cy="394678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E52900EB-0E6C-42AD-9410-6FADCA96FD10}"/>
              </a:ext>
            </a:extLst>
          </p:cNvPr>
          <p:cNvSpPr/>
          <p:nvPr/>
        </p:nvSpPr>
        <p:spPr>
          <a:xfrm>
            <a:off x="834721" y="3320163"/>
            <a:ext cx="892480" cy="1405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192D58-E1B8-4CE6-B8A7-E9A3C160F7CD}"/>
              </a:ext>
            </a:extLst>
          </p:cNvPr>
          <p:cNvSpPr/>
          <p:nvPr/>
        </p:nvSpPr>
        <p:spPr>
          <a:xfrm>
            <a:off x="847421" y="4267200"/>
            <a:ext cx="486080" cy="1968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8032500-1145-4B0F-9FD5-C3B56C1501B4}"/>
              </a:ext>
            </a:extLst>
          </p:cNvPr>
          <p:cNvSpPr/>
          <p:nvPr/>
        </p:nvSpPr>
        <p:spPr>
          <a:xfrm>
            <a:off x="834721" y="4508319"/>
            <a:ext cx="3184829" cy="6351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BBC542-4EBE-45DC-9B9C-7BC1C3573BCE}"/>
              </a:ext>
            </a:extLst>
          </p:cNvPr>
          <p:cNvSpPr/>
          <p:nvPr/>
        </p:nvSpPr>
        <p:spPr>
          <a:xfrm>
            <a:off x="1069671" y="4958457"/>
            <a:ext cx="263829" cy="1278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DB94CD2C-5638-429C-909A-48122BACDA03}"/>
              </a:ext>
            </a:extLst>
          </p:cNvPr>
          <p:cNvCxnSpPr>
            <a:cxnSpLocks/>
            <a:stCxn id="8" idx="1"/>
            <a:endCxn id="15" idx="3"/>
          </p:cNvCxnSpPr>
          <p:nvPr/>
        </p:nvCxnSpPr>
        <p:spPr>
          <a:xfrm rot="10800000">
            <a:off x="1333501" y="4365626"/>
            <a:ext cx="3532892" cy="170411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59260967-9C77-4E94-91C2-7D2D1458C8E7}"/>
              </a:ext>
            </a:extLst>
          </p:cNvPr>
          <p:cNvCxnSpPr>
            <a:cxnSpLocks/>
            <a:stCxn id="38" idx="1"/>
            <a:endCxn id="16" idx="1"/>
          </p:cNvCxnSpPr>
          <p:nvPr/>
        </p:nvCxnSpPr>
        <p:spPr>
          <a:xfrm rot="10800000" flipH="1">
            <a:off x="464841" y="4825910"/>
            <a:ext cx="369879" cy="663240"/>
          </a:xfrm>
          <a:prstGeom prst="bentConnector3">
            <a:avLst>
              <a:gd name="adj1" fmla="val -37082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02E79BC-83FB-4AE9-8E7A-4BBA2CE2E512}"/>
              </a:ext>
            </a:extLst>
          </p:cNvPr>
          <p:cNvSpPr txBox="1"/>
          <p:nvPr/>
        </p:nvSpPr>
        <p:spPr>
          <a:xfrm>
            <a:off x="464842" y="5297944"/>
            <a:ext cx="3645378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BB71A208-7BAE-4618-971B-6EF203845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395" y="1276679"/>
            <a:ext cx="3231126" cy="1351910"/>
          </a:xfrm>
          <a:prstGeom prst="rect">
            <a:avLst/>
          </a:prstGeom>
        </p:spPr>
      </p:pic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19BBC647-5677-4867-996E-E36E01250FDC}"/>
              </a:ext>
            </a:extLst>
          </p:cNvPr>
          <p:cNvCxnSpPr>
            <a:cxnSpLocks/>
            <a:stCxn id="35" idx="1"/>
            <a:endCxn id="14" idx="0"/>
          </p:cNvCxnSpPr>
          <p:nvPr/>
        </p:nvCxnSpPr>
        <p:spPr>
          <a:xfrm rot="10800000" flipV="1">
            <a:off x="1280961" y="1952633"/>
            <a:ext cx="3585434" cy="1367529"/>
          </a:xfrm>
          <a:prstGeom prst="bentConnector2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ED3BFEB2-EBF2-42F8-807F-AB4F39EF1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393" y="2744945"/>
            <a:ext cx="3231126" cy="358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691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240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lang="en-US" altLang="ko-KR" b="1" dirty="0">
                <a:solidFill>
                  <a:srgbClr val="5D5B5B"/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b="1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modifymodal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3D9AF2A-67F5-41C4-893E-E58807B49C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01" r="22599" b="22229"/>
          <a:stretch/>
        </p:blipFill>
        <p:spPr>
          <a:xfrm>
            <a:off x="479129" y="1276679"/>
            <a:ext cx="3920400" cy="39467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1D1E9AB-ACA7-463D-BA3D-121ED2AB44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374" t="2835" r="37099" b="70068"/>
          <a:stretch/>
        </p:blipFill>
        <p:spPr>
          <a:xfrm>
            <a:off x="1155700" y="1707993"/>
            <a:ext cx="2425700" cy="11493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8451EE4-79EB-40C6-80A4-C380BEF9F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468" y="3111875"/>
            <a:ext cx="2551677" cy="26608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8BAE984-9568-4977-A5BA-0C3D879D407B}"/>
              </a:ext>
            </a:extLst>
          </p:cNvPr>
          <p:cNvSpPr/>
          <p:nvPr/>
        </p:nvSpPr>
        <p:spPr>
          <a:xfrm>
            <a:off x="1069671" y="4958457"/>
            <a:ext cx="263829" cy="1278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8C02CF-9EAF-4C6B-9A8B-146C040DA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339" y="1176182"/>
            <a:ext cx="3309937" cy="1681162"/>
          </a:xfrm>
          <a:prstGeom prst="rect">
            <a:avLst/>
          </a:prstGeom>
        </p:spPr>
      </p:pic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9DE984C0-C89E-4772-8759-6C559E2541CD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734510" y="3324420"/>
            <a:ext cx="2101115" cy="1166965"/>
          </a:xfrm>
          <a:prstGeom prst="bentConnector3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E8638A0E-D3C9-4389-9A6D-18389906274A}"/>
              </a:ext>
            </a:extLst>
          </p:cNvPr>
          <p:cNvCxnSpPr>
            <a:cxnSpLocks/>
            <a:stCxn id="3" idx="1"/>
            <a:endCxn id="7" idx="3"/>
          </p:cNvCxnSpPr>
          <p:nvPr/>
        </p:nvCxnSpPr>
        <p:spPr>
          <a:xfrm rot="10800000" flipV="1">
            <a:off x="3581401" y="2016763"/>
            <a:ext cx="1308939" cy="265906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C7CC99-0593-4B3C-BE12-1083499B7F1E}"/>
              </a:ext>
            </a:extLst>
          </p:cNvPr>
          <p:cNvSpPr/>
          <p:nvPr/>
        </p:nvSpPr>
        <p:spPr>
          <a:xfrm>
            <a:off x="1167070" y="1707992"/>
            <a:ext cx="2414330" cy="11493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2F6BCDD-386B-4F81-98BE-10CEA4F55CE7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 flipH="1">
            <a:off x="6545307" y="2857344"/>
            <a:ext cx="1" cy="254531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3243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(write)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1CF4D2-B27C-4B04-AB3B-072A61009B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00" r="22200" b="6339"/>
          <a:stretch/>
        </p:blipFill>
        <p:spPr>
          <a:xfrm>
            <a:off x="473181" y="1273175"/>
            <a:ext cx="3920400" cy="461865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001EE3-3A9C-43CE-B8CD-D8A707218515}"/>
              </a:ext>
            </a:extLst>
          </p:cNvPr>
          <p:cNvSpPr/>
          <p:nvPr/>
        </p:nvSpPr>
        <p:spPr>
          <a:xfrm>
            <a:off x="805672" y="2198203"/>
            <a:ext cx="3175524" cy="19531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0834BAE-27E2-49BD-AB71-C867A52285AF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rot="10800000" flipV="1">
            <a:off x="3981196" y="1615066"/>
            <a:ext cx="910374" cy="1559723"/>
          </a:xfrm>
          <a:prstGeom prst="bentConnector3">
            <a:avLst>
              <a:gd name="adj1" fmla="val 43304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163454C-DEBD-4891-A719-DEBFC111F78E}"/>
              </a:ext>
            </a:extLst>
          </p:cNvPr>
          <p:cNvSpPr txBox="1"/>
          <p:nvPr/>
        </p:nvSpPr>
        <p:spPr>
          <a:xfrm>
            <a:off x="4891570" y="1423861"/>
            <a:ext cx="3645378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서비스에서 제공하는 컨텐츠 분류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027C54-CEFE-46E2-8807-C69854290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570" y="2661433"/>
            <a:ext cx="3645379" cy="319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484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(write)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753775-2250-482E-AC33-DE193D6F8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240" y="3582502"/>
            <a:ext cx="2426717" cy="256251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C1CF4D2-B27C-4B04-AB3B-072A61009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00" r="22200" b="6339"/>
          <a:stretch/>
        </p:blipFill>
        <p:spPr>
          <a:xfrm>
            <a:off x="473181" y="1273175"/>
            <a:ext cx="3920400" cy="46186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3A43EA6-23A6-4337-9E56-5B8EC23E0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830" y="1246131"/>
            <a:ext cx="3145536" cy="20870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EC5CD89-72A7-4D01-9C09-07DF0D05F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885" y="2536531"/>
            <a:ext cx="3099651" cy="89246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001EE3-3A9C-43CE-B8CD-D8A707218515}"/>
              </a:ext>
            </a:extLst>
          </p:cNvPr>
          <p:cNvSpPr/>
          <p:nvPr/>
        </p:nvSpPr>
        <p:spPr>
          <a:xfrm>
            <a:off x="850186" y="2536531"/>
            <a:ext cx="3099651" cy="8924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FCDC7FEF-56B2-48C6-A54F-6C90821DD4FF}"/>
              </a:ext>
            </a:extLst>
          </p:cNvPr>
          <p:cNvCxnSpPr>
            <a:cxnSpLocks/>
            <a:stCxn id="14" idx="3"/>
            <a:endCxn id="5" idx="1"/>
          </p:cNvCxnSpPr>
          <p:nvPr/>
        </p:nvCxnSpPr>
        <p:spPr>
          <a:xfrm flipV="1">
            <a:off x="3949837" y="2289644"/>
            <a:ext cx="1159993" cy="693122"/>
          </a:xfrm>
          <a:prstGeom prst="bentConnector3">
            <a:avLst>
              <a:gd name="adj1" fmla="val 62727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2C7C56C-EFA2-4F85-B37E-FAACEA44426C}"/>
              </a:ext>
            </a:extLst>
          </p:cNvPr>
          <p:cNvSpPr/>
          <p:nvPr/>
        </p:nvSpPr>
        <p:spPr>
          <a:xfrm>
            <a:off x="1100819" y="4171301"/>
            <a:ext cx="2575069" cy="5210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E3691FC2-90AF-4CB8-A95C-7F882CE57816}"/>
              </a:ext>
            </a:extLst>
          </p:cNvPr>
          <p:cNvCxnSpPr>
            <a:cxnSpLocks/>
            <a:stCxn id="20" idx="0"/>
            <a:endCxn id="14" idx="2"/>
          </p:cNvCxnSpPr>
          <p:nvPr/>
        </p:nvCxnSpPr>
        <p:spPr>
          <a:xfrm flipV="1">
            <a:off x="2388354" y="3429000"/>
            <a:ext cx="11658" cy="742301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57CCD1A-B5BF-4561-9DD3-F1AD05A0E63A}"/>
              </a:ext>
            </a:extLst>
          </p:cNvPr>
          <p:cNvCxnSpPr>
            <a:cxnSpLocks/>
            <a:stCxn id="14" idx="3"/>
            <a:endCxn id="6" idx="1"/>
          </p:cNvCxnSpPr>
          <p:nvPr/>
        </p:nvCxnSpPr>
        <p:spPr>
          <a:xfrm>
            <a:off x="3949837" y="2982766"/>
            <a:ext cx="1519403" cy="1880996"/>
          </a:xfrm>
          <a:prstGeom prst="bentConnector3">
            <a:avLst>
              <a:gd name="adj1" fmla="val 48119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4043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CCDB-C067-43F4-97E1-446E7BC4BDD6}"/>
              </a:ext>
            </a:extLst>
          </p:cNvPr>
          <p:cNvSpPr txBox="1"/>
          <p:nvPr/>
        </p:nvSpPr>
        <p:spPr>
          <a:xfrm>
            <a:off x="891662" y="641656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게시판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(modify)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A44467-0813-4C02-B931-B6CC61F9EC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01" r="22699"/>
          <a:stretch/>
        </p:blipFill>
        <p:spPr>
          <a:xfrm>
            <a:off x="471509" y="1270540"/>
            <a:ext cx="3920400" cy="348406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3FD639B-7262-454C-AC09-F67C7B4411FE}"/>
              </a:ext>
            </a:extLst>
          </p:cNvPr>
          <p:cNvSpPr/>
          <p:nvPr/>
        </p:nvSpPr>
        <p:spPr>
          <a:xfrm>
            <a:off x="891662" y="2123045"/>
            <a:ext cx="3049402" cy="4464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9F397EB-F6DE-4122-B000-9B695B864E58}"/>
              </a:ext>
            </a:extLst>
          </p:cNvPr>
          <p:cNvSpPr/>
          <p:nvPr/>
        </p:nvSpPr>
        <p:spPr>
          <a:xfrm>
            <a:off x="1193920" y="2614478"/>
            <a:ext cx="2408816" cy="4464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7096F94A-7D9A-41D3-9299-19E48ED8335F}"/>
              </a:ext>
            </a:extLst>
          </p:cNvPr>
          <p:cNvCxnSpPr>
            <a:cxnSpLocks/>
            <a:stCxn id="11" idx="1"/>
            <a:endCxn id="8" idx="3"/>
          </p:cNvCxnSpPr>
          <p:nvPr/>
        </p:nvCxnSpPr>
        <p:spPr>
          <a:xfrm rot="10800000" flipV="1">
            <a:off x="3941064" y="1615067"/>
            <a:ext cx="950506" cy="731188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C087724-8D5E-48EC-882B-6CB629AD481D}"/>
              </a:ext>
            </a:extLst>
          </p:cNvPr>
          <p:cNvSpPr txBox="1"/>
          <p:nvPr/>
        </p:nvSpPr>
        <p:spPr>
          <a:xfrm>
            <a:off x="4891570" y="1423861"/>
            <a:ext cx="1722590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제목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텍스트 호출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A64CF368-6E25-48B1-814D-841190B0828F}"/>
              </a:ext>
            </a:extLst>
          </p:cNvPr>
          <p:cNvCxnSpPr>
            <a:cxnSpLocks/>
            <a:stCxn id="16" idx="1"/>
            <a:endCxn id="9" idx="1"/>
          </p:cNvCxnSpPr>
          <p:nvPr/>
        </p:nvCxnSpPr>
        <p:spPr>
          <a:xfrm rot="10800000" flipH="1">
            <a:off x="830110" y="2837689"/>
            <a:ext cx="363810" cy="2424895"/>
          </a:xfrm>
          <a:prstGeom prst="bentConnector3">
            <a:avLst>
              <a:gd name="adj1" fmla="val -6283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1700F50-240B-4544-91E6-9EDBB882A757}"/>
              </a:ext>
            </a:extLst>
          </p:cNvPr>
          <p:cNvSpPr txBox="1"/>
          <p:nvPr/>
        </p:nvSpPr>
        <p:spPr>
          <a:xfrm>
            <a:off x="830110" y="5071377"/>
            <a:ext cx="2533897" cy="382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write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에서 사용한 방법과 동일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C9667D-7074-438F-AAC1-D135300CD7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06" b="57082"/>
          <a:stretch/>
        </p:blipFill>
        <p:spPr>
          <a:xfrm>
            <a:off x="3865603" y="2837689"/>
            <a:ext cx="5025875" cy="886585"/>
          </a:xfrm>
          <a:prstGeom prst="rect">
            <a:avLst/>
          </a:prstGeom>
        </p:spPr>
      </p:pic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D2FDE164-26EB-4CA5-BB66-3CF5E932BFEF}"/>
              </a:ext>
            </a:extLst>
          </p:cNvPr>
          <p:cNvCxnSpPr>
            <a:cxnSpLocks/>
            <a:stCxn id="11" idx="2"/>
            <a:endCxn id="7" idx="0"/>
          </p:cNvCxnSpPr>
          <p:nvPr/>
        </p:nvCxnSpPr>
        <p:spPr>
          <a:xfrm rot="16200000" flipH="1">
            <a:off x="5549995" y="2009143"/>
            <a:ext cx="1031416" cy="625676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8B3033FB-D3EE-4EE0-9EE3-F7E1975926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52" b="59759"/>
          <a:stretch/>
        </p:blipFill>
        <p:spPr>
          <a:xfrm>
            <a:off x="3848100" y="4136460"/>
            <a:ext cx="5043378" cy="10668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86BC336-1B03-4379-BB84-4FD91B133699}"/>
              </a:ext>
            </a:extLst>
          </p:cNvPr>
          <p:cNvSpPr txBox="1"/>
          <p:nvPr/>
        </p:nvSpPr>
        <p:spPr>
          <a:xfrm>
            <a:off x="8309566" y="2609282"/>
            <a:ext cx="581912" cy="2154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Modify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BDFE33-9BA0-4B08-93C7-ADB1B5BA7831}"/>
              </a:ext>
            </a:extLst>
          </p:cNvPr>
          <p:cNvSpPr txBox="1"/>
          <p:nvPr/>
        </p:nvSpPr>
        <p:spPr>
          <a:xfrm>
            <a:off x="8107680" y="3921016"/>
            <a:ext cx="775116" cy="2154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srgbClr val="5D5B5B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※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write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F36EDA43-4B6D-4254-98A9-95504BEBDBF7}"/>
              </a:ext>
            </a:extLst>
          </p:cNvPr>
          <p:cNvCxnSpPr>
            <a:cxnSpLocks/>
          </p:cNvCxnSpPr>
          <p:nvPr/>
        </p:nvCxnSpPr>
        <p:spPr>
          <a:xfrm flipH="1">
            <a:off x="6413500" y="3103562"/>
            <a:ext cx="23622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3793EE6-EC6E-4069-9C95-E506D112E32A}"/>
              </a:ext>
            </a:extLst>
          </p:cNvPr>
          <p:cNvCxnSpPr>
            <a:cxnSpLocks/>
          </p:cNvCxnSpPr>
          <p:nvPr/>
        </p:nvCxnSpPr>
        <p:spPr>
          <a:xfrm flipH="1">
            <a:off x="6673850" y="3643312"/>
            <a:ext cx="21640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1167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495014" cy="4556935"/>
            <a:chOff x="102325" y="-1582569"/>
            <a:chExt cx="3326685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757593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(home)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4D98C66D-01C6-48D6-8FF9-7C0B577FDB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11" r="20866" b="21375"/>
          <a:stretch/>
        </p:blipFill>
        <p:spPr>
          <a:xfrm>
            <a:off x="474663" y="1274763"/>
            <a:ext cx="3920400" cy="46624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217997-30A9-4804-BC8B-CBDEE286BF81}"/>
              </a:ext>
            </a:extLst>
          </p:cNvPr>
          <p:cNvSpPr txBox="1"/>
          <p:nvPr/>
        </p:nvSpPr>
        <p:spPr>
          <a:xfrm>
            <a:off x="4775283" y="1283487"/>
            <a:ext cx="3692524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로그인 후 사용자가 보는 가장 첫 페이지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8C999C-11F6-47F0-A84E-B9B791DA6C82}"/>
              </a:ext>
            </a:extLst>
          </p:cNvPr>
          <p:cNvSpPr/>
          <p:nvPr/>
        </p:nvSpPr>
        <p:spPr>
          <a:xfrm>
            <a:off x="615950" y="1885950"/>
            <a:ext cx="844550" cy="13017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61DE75-B645-4423-95CE-984293B4157B}"/>
              </a:ext>
            </a:extLst>
          </p:cNvPr>
          <p:cNvSpPr txBox="1"/>
          <p:nvPr/>
        </p:nvSpPr>
        <p:spPr>
          <a:xfrm>
            <a:off x="4775199" y="4289771"/>
            <a:ext cx="3895807" cy="705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/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contents/view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이동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해당 작품에 대한 상세정보 표시 페이지로 이동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738F48F0-4BFA-4FA7-B157-D3B9B2384AD3}"/>
              </a:ext>
            </a:extLst>
          </p:cNvPr>
          <p:cNvCxnSpPr>
            <a:cxnSpLocks/>
            <a:stCxn id="14" idx="1"/>
            <a:endCxn id="13" idx="2"/>
          </p:cNvCxnSpPr>
          <p:nvPr/>
        </p:nvCxnSpPr>
        <p:spPr>
          <a:xfrm rot="10800000">
            <a:off x="1038225" y="3187700"/>
            <a:ext cx="3736974" cy="1454860"/>
          </a:xfrm>
          <a:prstGeom prst="bentConnector2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7590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379598" cy="4556935"/>
            <a:chOff x="102325" y="-1582569"/>
            <a:chExt cx="3172798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60370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(view)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69BB7FB7-3571-4451-99FF-325437CEF2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2" r="21251" b="17158"/>
          <a:stretch/>
        </p:blipFill>
        <p:spPr>
          <a:xfrm>
            <a:off x="469922" y="1270317"/>
            <a:ext cx="3920400" cy="4439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06734-223F-4085-B8E1-883A50807287}"/>
              </a:ext>
            </a:extLst>
          </p:cNvPr>
          <p:cNvSpPr txBox="1"/>
          <p:nvPr/>
        </p:nvSpPr>
        <p:spPr>
          <a:xfrm>
            <a:off x="4771512" y="1279201"/>
            <a:ext cx="3197738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영상물 상세 정보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선택한 영상물의 감독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줄거리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장르 등 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R="0" lvl="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   13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개 항목 표시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55B048DA-2514-40F3-A117-8B32B4D577EB}"/>
              </a:ext>
            </a:extLst>
          </p:cNvPr>
          <p:cNvCxnSpPr>
            <a:cxnSpLocks/>
            <a:stCxn id="12" idx="1"/>
            <a:endCxn id="15" idx="3"/>
          </p:cNvCxnSpPr>
          <p:nvPr/>
        </p:nvCxnSpPr>
        <p:spPr>
          <a:xfrm rot="10800000" flipV="1">
            <a:off x="4292600" y="1648533"/>
            <a:ext cx="478912" cy="487448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2088A23-C584-496C-8E7A-80CA00978A1B}"/>
              </a:ext>
            </a:extLst>
          </p:cNvPr>
          <p:cNvSpPr/>
          <p:nvPr/>
        </p:nvSpPr>
        <p:spPr>
          <a:xfrm>
            <a:off x="1528762" y="2709862"/>
            <a:ext cx="992188" cy="1524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D28F8F-0207-4950-9E56-611162BD2B48}"/>
              </a:ext>
            </a:extLst>
          </p:cNvPr>
          <p:cNvSpPr/>
          <p:nvPr/>
        </p:nvSpPr>
        <p:spPr>
          <a:xfrm>
            <a:off x="1522412" y="1662112"/>
            <a:ext cx="2770188" cy="9477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E5AC50-5EE4-482D-93EF-E8D0C47DAEB9}"/>
              </a:ext>
            </a:extLst>
          </p:cNvPr>
          <p:cNvSpPr txBox="1"/>
          <p:nvPr/>
        </p:nvSpPr>
        <p:spPr>
          <a:xfrm>
            <a:off x="4753680" y="2144865"/>
            <a:ext cx="3215570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찜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보고싶은 작품 찜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 </a:t>
            </a:r>
            <a:r>
              <a:rPr lang="ko-KR" altLang="en-US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찜취소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WATCH NOW 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컨텐츠 제공하고 있는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R="0" lvl="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                        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사이트로 이동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F6847DC-5D47-46A7-A147-7551F9A6D2B0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2520950" y="2786063"/>
            <a:ext cx="2232730" cy="0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21909DAB-D7E1-413C-81B1-B90A63A2A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680" y="2931153"/>
            <a:ext cx="3215570" cy="277908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CE17D2F1-BEB4-433E-832C-9B868D6BA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35" y="3414648"/>
            <a:ext cx="3642615" cy="1013395"/>
          </a:xfrm>
          <a:prstGeom prst="rect">
            <a:avLst/>
          </a:prstGeom>
        </p:spPr>
      </p:pic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95500EEA-6B94-48C6-ADCF-999815E04DE0}"/>
              </a:ext>
            </a:extLst>
          </p:cNvPr>
          <p:cNvCxnSpPr>
            <a:cxnSpLocks/>
            <a:stCxn id="14" idx="2"/>
            <a:endCxn id="33" idx="0"/>
          </p:cNvCxnSpPr>
          <p:nvPr/>
        </p:nvCxnSpPr>
        <p:spPr>
          <a:xfrm rot="16200000" flipH="1">
            <a:off x="1994107" y="2893011"/>
            <a:ext cx="552385" cy="490887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8BA967DD-6978-4EA0-9CBA-49880F2DE3E4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>
            <a:off x="4337050" y="3921346"/>
            <a:ext cx="416630" cy="399349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0500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379598" cy="4556935"/>
            <a:chOff x="102325" y="-1582569"/>
            <a:chExt cx="3172798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60370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(view)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69BB7FB7-3571-4451-99FF-325437CEF2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2" r="21251" b="17158"/>
          <a:stretch/>
        </p:blipFill>
        <p:spPr>
          <a:xfrm>
            <a:off x="469922" y="1270317"/>
            <a:ext cx="3920400" cy="4439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06734-223F-4085-B8E1-883A50807287}"/>
              </a:ext>
            </a:extLst>
          </p:cNvPr>
          <p:cNvSpPr txBox="1"/>
          <p:nvPr/>
        </p:nvSpPr>
        <p:spPr>
          <a:xfrm>
            <a:off x="739361" y="1588198"/>
            <a:ext cx="1875823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사용자 리뷰 보기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리뷰 정렬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최신순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03A7981-A343-496D-94DB-38BA282D953B}"/>
              </a:ext>
            </a:extLst>
          </p:cNvPr>
          <p:cNvSpPr/>
          <p:nvPr/>
        </p:nvSpPr>
        <p:spPr>
          <a:xfrm>
            <a:off x="563562" y="3224212"/>
            <a:ext cx="3729038" cy="15188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AB173F-4C1D-4B8E-8D50-AA85903D1766}"/>
              </a:ext>
            </a:extLst>
          </p:cNvPr>
          <p:cNvSpPr/>
          <p:nvPr/>
        </p:nvSpPr>
        <p:spPr>
          <a:xfrm>
            <a:off x="563562" y="4818059"/>
            <a:ext cx="3729038" cy="7889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E5AC50-5EE4-482D-93EF-E8D0C47DAEB9}"/>
              </a:ext>
            </a:extLst>
          </p:cNvPr>
          <p:cNvSpPr txBox="1"/>
          <p:nvPr/>
        </p:nvSpPr>
        <p:spPr>
          <a:xfrm>
            <a:off x="739361" y="2452719"/>
            <a:ext cx="3051991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리뷰 입력</a:t>
            </a:r>
            <a:r>
              <a:rPr lang="en-US" altLang="ko-KR" sz="1200" dirty="0">
                <a:solidFill>
                  <a:srgbClr val="5D5B5B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dirty="0">
                <a:solidFill>
                  <a:srgbClr val="5D5B5B"/>
                </a:solidFill>
                <a:latin typeface="Arial"/>
                <a:ea typeface="나눔스퀘어라운드 Regular"/>
              </a:rPr>
              <a:t>추후 평점 부여 기능 추가 예정</a:t>
            </a:r>
            <a:r>
              <a:rPr lang="en-US" altLang="ko-KR" sz="1200" dirty="0">
                <a:solidFill>
                  <a:srgbClr val="5D5B5B"/>
                </a:solidFill>
                <a:latin typeface="Arial"/>
                <a:ea typeface="나눔스퀘어라운드 Regular"/>
              </a:rPr>
              <a:t>)</a:t>
            </a: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글자 수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200byte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제한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55B048DA-2514-40F3-A117-8B32B4D577EB}"/>
              </a:ext>
            </a:extLst>
          </p:cNvPr>
          <p:cNvCxnSpPr>
            <a:cxnSpLocks/>
            <a:stCxn id="12" idx="1"/>
            <a:endCxn id="16" idx="1"/>
          </p:cNvCxnSpPr>
          <p:nvPr/>
        </p:nvCxnSpPr>
        <p:spPr>
          <a:xfrm rot="10800000" flipV="1">
            <a:off x="563563" y="1849807"/>
            <a:ext cx="175799" cy="2133825"/>
          </a:xfrm>
          <a:prstGeom prst="bentConnector3">
            <a:avLst>
              <a:gd name="adj1" fmla="val 23003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6895AD90-2B02-4859-AF05-30D8EBEE9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292" y="4015912"/>
            <a:ext cx="2880830" cy="15817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AB7D51D-859B-43B1-9823-FC72B25C7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2085" y="1268150"/>
            <a:ext cx="2919037" cy="149772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E0C37C9-C601-4678-929C-9499B1BD9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1570" y="2995294"/>
            <a:ext cx="3958275" cy="802353"/>
          </a:xfrm>
          <a:prstGeom prst="rect">
            <a:avLst/>
          </a:prstGeom>
        </p:spPr>
      </p:pic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EDB90C4-07AA-47B7-9E49-837A708C6C65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 flipV="1">
            <a:off x="4292600" y="3396471"/>
            <a:ext cx="598970" cy="1816084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76604FA-9421-4BDF-88E0-D14E018DE5AA}"/>
              </a:ext>
            </a:extLst>
          </p:cNvPr>
          <p:cNvCxnSpPr>
            <a:cxnSpLocks/>
            <a:stCxn id="20" idx="2"/>
            <a:endCxn id="4" idx="0"/>
          </p:cNvCxnSpPr>
          <p:nvPr/>
        </p:nvCxnSpPr>
        <p:spPr>
          <a:xfrm flipH="1">
            <a:off x="6870707" y="3797647"/>
            <a:ext cx="1" cy="218265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8178D8B6-8DCF-47CD-90F1-39A6D58AA5BF}"/>
              </a:ext>
            </a:extLst>
          </p:cNvPr>
          <p:cNvCxnSpPr>
            <a:cxnSpLocks/>
            <a:stCxn id="16" idx="3"/>
            <a:endCxn id="7" idx="1"/>
          </p:cNvCxnSpPr>
          <p:nvPr/>
        </p:nvCxnSpPr>
        <p:spPr>
          <a:xfrm flipV="1">
            <a:off x="4292600" y="2017013"/>
            <a:ext cx="1099485" cy="1966620"/>
          </a:xfrm>
          <a:prstGeom prst="bentConnector3">
            <a:avLst>
              <a:gd name="adj1" fmla="val 19506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1B3C069E-3A69-4647-819D-E690DCBFAC8F}"/>
              </a:ext>
            </a:extLst>
          </p:cNvPr>
          <p:cNvCxnSpPr>
            <a:cxnSpLocks/>
            <a:stCxn id="19" idx="1"/>
            <a:endCxn id="17" idx="1"/>
          </p:cNvCxnSpPr>
          <p:nvPr/>
        </p:nvCxnSpPr>
        <p:spPr>
          <a:xfrm rot="10800000" flipV="1">
            <a:off x="563563" y="2714329"/>
            <a:ext cx="175799" cy="2498226"/>
          </a:xfrm>
          <a:prstGeom prst="bentConnector3">
            <a:avLst>
              <a:gd name="adj1" fmla="val 23003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6788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482190" cy="4556935"/>
            <a:chOff x="102325" y="-1582569"/>
            <a:chExt cx="3309587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74049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(latest)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E14CCBB4-6EF3-40BE-B011-345BCF630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92" r="20807" b="79049"/>
          <a:stretch/>
        </p:blipFill>
        <p:spPr>
          <a:xfrm>
            <a:off x="477942" y="1275928"/>
            <a:ext cx="3920400" cy="50353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C7B53F-557D-42E9-8FCB-58F802163C46}"/>
              </a:ext>
            </a:extLst>
          </p:cNvPr>
          <p:cNvSpPr txBox="1"/>
          <p:nvPr/>
        </p:nvSpPr>
        <p:spPr>
          <a:xfrm>
            <a:off x="4910328" y="3154680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취향페이지</a:t>
            </a:r>
          </a:p>
        </p:txBody>
      </p:sp>
    </p:spTree>
    <p:extLst>
      <p:ext uri="{BB962C8B-B14F-4D97-AF65-F5344CB8AC3E}">
        <p14:creationId xmlns:p14="http://schemas.microsoft.com/office/powerpoint/2010/main" val="14419306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623254" cy="4556935"/>
            <a:chOff x="102325" y="-1582569"/>
            <a:chExt cx="3497673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92858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(search)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FF996A46-9277-4DC4-A2BC-705F20288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76" y="1278982"/>
            <a:ext cx="3522852" cy="299632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E5329F4-E5BC-40B5-A451-89C3AB9FC01F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146524" y="1272633"/>
            <a:ext cx="3524400" cy="29952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FE7CB3-402A-410C-96AF-958A165503EB}"/>
              </a:ext>
            </a:extLst>
          </p:cNvPr>
          <p:cNvSpPr/>
          <p:nvPr/>
        </p:nvSpPr>
        <p:spPr>
          <a:xfrm>
            <a:off x="902880" y="3512933"/>
            <a:ext cx="2773008" cy="5210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A25E2622-09B5-4464-BC63-4687C5D43B23}"/>
              </a:ext>
            </a:extLst>
          </p:cNvPr>
          <p:cNvCxnSpPr>
            <a:cxnSpLocks/>
            <a:stCxn id="19" idx="3"/>
            <a:endCxn id="15" idx="1"/>
          </p:cNvCxnSpPr>
          <p:nvPr/>
        </p:nvCxnSpPr>
        <p:spPr>
          <a:xfrm flipV="1">
            <a:off x="3675888" y="2770233"/>
            <a:ext cx="1470636" cy="1003228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B29F456C-8E2B-4E7B-9447-C356EDC28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43" y="4398517"/>
            <a:ext cx="3531085" cy="18418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21A78D2-A533-492D-BC01-6571E9C6BE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6524" y="4359435"/>
            <a:ext cx="3524400" cy="188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9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820CAD-5024-491E-A22B-8766E0B3A9B2}"/>
              </a:ext>
            </a:extLst>
          </p:cNvPr>
          <p:cNvGrpSpPr/>
          <p:nvPr/>
        </p:nvGrpSpPr>
        <p:grpSpPr>
          <a:xfrm>
            <a:off x="464843" y="641656"/>
            <a:ext cx="3176290" cy="4556935"/>
            <a:chOff x="102325" y="-1582569"/>
            <a:chExt cx="4235051" cy="60759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6D737A4-251B-486C-A2FF-DAAE342044C3}"/>
                </a:ext>
              </a:extLst>
            </p:cNvPr>
            <p:cNvSpPr txBox="1"/>
            <p:nvPr/>
          </p:nvSpPr>
          <p:spPr>
            <a:xfrm>
              <a:off x="671417" y="-1582569"/>
              <a:ext cx="3665959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tx2"/>
                  </a:solidFill>
                </a:rPr>
                <a:t>OTT</a:t>
              </a:r>
              <a:r>
                <a:rPr lang="ko-KR" altLang="en-US" b="1" dirty="0">
                  <a:solidFill>
                    <a:schemeClr val="tx2"/>
                  </a:solidFill>
                </a:rPr>
                <a:t> 서비스 별 콘텐츠 수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A0FAE3-22DC-4715-A3BA-8CF0DBF89BB9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40" name="표 40">
            <a:extLst>
              <a:ext uri="{FF2B5EF4-FFF2-40B4-BE49-F238E27FC236}">
                <a16:creationId xmlns:a16="http://schemas.microsoft.com/office/drawing/2014/main" id="{121F2CED-0C8E-4B4B-935E-4861BD5E7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515943"/>
              </p:ext>
            </p:extLst>
          </p:nvPr>
        </p:nvGraphicFramePr>
        <p:xfrm>
          <a:off x="395912" y="1526076"/>
          <a:ext cx="8199450" cy="3960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6575">
                  <a:extLst>
                    <a:ext uri="{9D8B030D-6E8A-4147-A177-3AD203B41FA5}">
                      <a16:colId xmlns:a16="http://schemas.microsoft.com/office/drawing/2014/main" val="4239599129"/>
                    </a:ext>
                  </a:extLst>
                </a:gridCol>
                <a:gridCol w="1366575">
                  <a:extLst>
                    <a:ext uri="{9D8B030D-6E8A-4147-A177-3AD203B41FA5}">
                      <a16:colId xmlns:a16="http://schemas.microsoft.com/office/drawing/2014/main" val="1692766903"/>
                    </a:ext>
                  </a:extLst>
                </a:gridCol>
                <a:gridCol w="1366575">
                  <a:extLst>
                    <a:ext uri="{9D8B030D-6E8A-4147-A177-3AD203B41FA5}">
                      <a16:colId xmlns:a16="http://schemas.microsoft.com/office/drawing/2014/main" val="3666982359"/>
                    </a:ext>
                  </a:extLst>
                </a:gridCol>
                <a:gridCol w="1366575">
                  <a:extLst>
                    <a:ext uri="{9D8B030D-6E8A-4147-A177-3AD203B41FA5}">
                      <a16:colId xmlns:a16="http://schemas.microsoft.com/office/drawing/2014/main" val="742259274"/>
                    </a:ext>
                  </a:extLst>
                </a:gridCol>
                <a:gridCol w="1366575">
                  <a:extLst>
                    <a:ext uri="{9D8B030D-6E8A-4147-A177-3AD203B41FA5}">
                      <a16:colId xmlns:a16="http://schemas.microsoft.com/office/drawing/2014/main" val="1502959239"/>
                    </a:ext>
                  </a:extLst>
                </a:gridCol>
                <a:gridCol w="1366575">
                  <a:extLst>
                    <a:ext uri="{9D8B030D-6E8A-4147-A177-3AD203B41FA5}">
                      <a16:colId xmlns:a16="http://schemas.microsoft.com/office/drawing/2014/main" val="3249703138"/>
                    </a:ext>
                  </a:extLst>
                </a:gridCol>
              </a:tblGrid>
              <a:tr h="7574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+mj-ea"/>
                          <a:ea typeface="+mj-ea"/>
                        </a:rPr>
                        <a:t>국외</a:t>
                      </a: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Netflix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Disney+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Hulu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Amazon Prime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Apple TV+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059419"/>
                  </a:ext>
                </a:extLst>
              </a:tr>
              <a:tr h="11347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+mj-ea"/>
                          <a:ea typeface="+mj-ea"/>
                        </a:rPr>
                        <a:t>콘텐츠 현황</a:t>
                      </a: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1,500+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드라마</a:t>
                      </a:r>
                      <a:endParaRPr lang="en-US" altLang="ko-KR" b="1" spc="0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4,000+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영화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7,000+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드라마</a:t>
                      </a:r>
                      <a:endParaRPr lang="en-US" altLang="ko-KR" b="1" spc="0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500+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영화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1,700+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드라마</a:t>
                      </a:r>
                      <a:endParaRPr lang="en-US" altLang="ko-KR" b="1" spc="0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2,300+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영화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1,900+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드라마</a:t>
                      </a:r>
                      <a:endParaRPr lang="en-US" altLang="ko-KR" b="1" spc="0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17,000+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영화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15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드라마</a:t>
                      </a:r>
                      <a:endParaRPr lang="en-US" altLang="ko-KR" b="1" spc="0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spc="0" dirty="0">
                          <a:latin typeface="+mj-ea"/>
                          <a:ea typeface="+mj-ea"/>
                        </a:rPr>
                        <a:t>2 </a:t>
                      </a:r>
                      <a:r>
                        <a:rPr lang="ko-KR" altLang="en-US" b="1" spc="0" dirty="0">
                          <a:latin typeface="+mj-ea"/>
                          <a:ea typeface="+mj-ea"/>
                        </a:rPr>
                        <a:t>영화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0749032"/>
                  </a:ext>
                </a:extLst>
              </a:tr>
              <a:tr h="7407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+mj-ea"/>
                          <a:ea typeface="+mj-ea"/>
                        </a:rPr>
                        <a:t>국내</a:t>
                      </a: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WATCHA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wavve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Tving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U+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모바일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tv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seezn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008985"/>
                  </a:ext>
                </a:extLst>
              </a:tr>
              <a:tr h="13273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+mj-ea"/>
                          <a:ea typeface="+mj-ea"/>
                        </a:rPr>
                        <a:t>콘텐츠 현황</a:t>
                      </a: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j-ea"/>
                          <a:ea typeface="+mj-ea"/>
                        </a:rPr>
                        <a:t>국내외 영화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1" dirty="0" err="1">
                          <a:latin typeface="+mj-ea"/>
                          <a:ea typeface="+mj-ea"/>
                        </a:rPr>
                        <a:t>만여편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j-ea"/>
                          <a:ea typeface="+mj-ea"/>
                        </a:rPr>
                        <a:t>실시간 채널 </a:t>
                      </a:r>
                      <a:r>
                        <a:rPr lang="en-US" altLang="ko-KR" b="1" dirty="0">
                          <a:latin typeface="+mj-ea"/>
                          <a:ea typeface="+mj-ea"/>
                        </a:rPr>
                        <a:t>102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개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VOD 25</a:t>
                      </a:r>
                      <a:r>
                        <a:rPr lang="ko-KR" altLang="en-US" b="1" dirty="0" err="1">
                          <a:latin typeface="+mj-ea"/>
                          <a:ea typeface="+mj-ea"/>
                        </a:rPr>
                        <a:t>만편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j-ea"/>
                          <a:ea typeface="+mj-ea"/>
                        </a:rPr>
                        <a:t>실시간 채널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36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개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VOD 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약 </a:t>
                      </a:r>
                      <a:r>
                        <a:rPr lang="en-US" altLang="ko-KR" b="1" dirty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만개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j-ea"/>
                          <a:ea typeface="+mj-ea"/>
                        </a:rPr>
                        <a:t>실시간 채널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80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여개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VOD 20</a:t>
                      </a:r>
                      <a:r>
                        <a:rPr lang="ko-KR" altLang="en-US" b="1" dirty="0" err="1">
                          <a:latin typeface="+mj-ea"/>
                          <a:ea typeface="+mj-ea"/>
                        </a:rPr>
                        <a:t>만편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j-ea"/>
                          <a:ea typeface="+mj-ea"/>
                        </a:rPr>
                        <a:t>실시간 채널 </a:t>
                      </a:r>
                      <a:r>
                        <a:rPr lang="en-US" altLang="ko-KR" b="1" dirty="0">
                          <a:latin typeface="+mj-ea"/>
                          <a:ea typeface="+mj-ea"/>
                        </a:rPr>
                        <a:t>210</a:t>
                      </a:r>
                      <a:r>
                        <a:rPr lang="ko-KR" altLang="en-US" b="1" dirty="0">
                          <a:latin typeface="+mj-ea"/>
                          <a:ea typeface="+mj-ea"/>
                        </a:rPr>
                        <a:t>여개</a:t>
                      </a:r>
                      <a:endParaRPr lang="en-US" altLang="ko-KR" b="1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b="1" dirty="0">
                          <a:latin typeface="+mj-ea"/>
                          <a:ea typeface="+mj-ea"/>
                        </a:rPr>
                        <a:t>VOD 24</a:t>
                      </a:r>
                      <a:r>
                        <a:rPr lang="ko-KR" altLang="en-US" b="1" dirty="0" err="1">
                          <a:latin typeface="+mj-ea"/>
                          <a:ea typeface="+mj-ea"/>
                        </a:rPr>
                        <a:t>만편</a:t>
                      </a:r>
                      <a:endParaRPr lang="ko-KR" altLang="en-US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5676408"/>
                  </a:ext>
                </a:extLst>
              </a:tr>
            </a:tbl>
          </a:graphicData>
        </a:graphic>
      </p:graphicFrame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6638D1B4-BAB3-4D47-9AFD-F687DC7F48C3}"/>
              </a:ext>
            </a:extLst>
          </p:cNvPr>
          <p:cNvSpPr/>
          <p:nvPr/>
        </p:nvSpPr>
        <p:spPr>
          <a:xfrm>
            <a:off x="1752600" y="1531620"/>
            <a:ext cx="6850380" cy="3954778"/>
          </a:xfrm>
          <a:custGeom>
            <a:avLst/>
            <a:gdLst>
              <a:gd name="connsiteX0" fmla="*/ 15240 w 6850380"/>
              <a:gd name="connsiteY0" fmla="*/ 0 h 4198620"/>
              <a:gd name="connsiteX1" fmla="*/ 6850380 w 6850380"/>
              <a:gd name="connsiteY1" fmla="*/ 0 h 4198620"/>
              <a:gd name="connsiteX2" fmla="*/ 6850380 w 6850380"/>
              <a:gd name="connsiteY2" fmla="*/ 2011680 h 4198620"/>
              <a:gd name="connsiteX3" fmla="*/ 1379220 w 6850380"/>
              <a:gd name="connsiteY3" fmla="*/ 2011680 h 4198620"/>
              <a:gd name="connsiteX4" fmla="*/ 1379220 w 6850380"/>
              <a:gd name="connsiteY4" fmla="*/ 4198620 h 4198620"/>
              <a:gd name="connsiteX5" fmla="*/ 0 w 6850380"/>
              <a:gd name="connsiteY5" fmla="*/ 4198620 h 4198620"/>
              <a:gd name="connsiteX6" fmla="*/ 15240 w 6850380"/>
              <a:gd name="connsiteY6" fmla="*/ 0 h 4198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0380" h="4198620">
                <a:moveTo>
                  <a:pt x="15240" y="0"/>
                </a:moveTo>
                <a:lnTo>
                  <a:pt x="6850380" y="0"/>
                </a:lnTo>
                <a:lnTo>
                  <a:pt x="6850380" y="2011680"/>
                </a:lnTo>
                <a:lnTo>
                  <a:pt x="1379220" y="2011680"/>
                </a:lnTo>
                <a:lnTo>
                  <a:pt x="1379220" y="4198620"/>
                </a:lnTo>
                <a:lnTo>
                  <a:pt x="0" y="4198620"/>
                </a:lnTo>
                <a:lnTo>
                  <a:pt x="15240" y="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E097A8-5978-4ED3-9F72-1CDC95A8E832}"/>
              </a:ext>
            </a:extLst>
          </p:cNvPr>
          <p:cNvSpPr txBox="1"/>
          <p:nvPr/>
        </p:nvSpPr>
        <p:spPr>
          <a:xfrm>
            <a:off x="646980" y="5732201"/>
            <a:ext cx="65107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rgbClr val="5D5B5B"/>
                </a:solidFill>
                <a:effectLst/>
                <a:latin typeface="중고딕"/>
                <a:ea typeface="+mj-ea"/>
              </a:rPr>
              <a:t>⇒ 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국내외 주요 구독형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OTT 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콘텐츠 수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: 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약 </a:t>
            </a:r>
            <a:r>
              <a:rPr lang="en-US" altLang="ko-KR" sz="2000" b="1" dirty="0">
                <a:solidFill>
                  <a:schemeClr val="tx2"/>
                </a:solidFill>
                <a:latin typeface="+mj-ea"/>
                <a:ea typeface="+mj-ea"/>
              </a:rPr>
              <a:t>10</a:t>
            </a:r>
            <a:r>
              <a:rPr lang="ko-KR" altLang="en-US" sz="2000" b="1" dirty="0">
                <a:solidFill>
                  <a:schemeClr val="tx2"/>
                </a:solidFill>
                <a:latin typeface="+mj-ea"/>
                <a:ea typeface="+mj-ea"/>
              </a:rPr>
              <a:t>만개 이상</a:t>
            </a: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E2459FA7-FBFF-46A6-B57E-D95A2C45A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951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FFFFFF"/>
                </a:solidFill>
                <a:latin typeface="Arial"/>
                <a:ea typeface="나눔스퀘어라운드 Regular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725846" cy="4556935"/>
            <a:chOff x="102325" y="-1582569"/>
            <a:chExt cx="3634461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065369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컨텐츠 관리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kumimoji="0" lang="en-US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wishlist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9C3D583-6C8F-4B8D-B3D4-60390EF59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00" r="22300" b="14742"/>
          <a:stretch/>
        </p:blipFill>
        <p:spPr>
          <a:xfrm>
            <a:off x="477542" y="1278559"/>
            <a:ext cx="3920400" cy="294438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1FF9987-64DC-4EBB-BA5F-0BD961B1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060" y="1278559"/>
            <a:ext cx="4056225" cy="392006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024309C-E1EE-4E05-9518-B707582C116A}"/>
              </a:ext>
            </a:extLst>
          </p:cNvPr>
          <p:cNvSpPr/>
          <p:nvPr/>
        </p:nvSpPr>
        <p:spPr>
          <a:xfrm>
            <a:off x="504974" y="1707935"/>
            <a:ext cx="3729038" cy="15972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B99386-26EE-4A58-BCCC-31D77C4ABAC7}"/>
              </a:ext>
            </a:extLst>
          </p:cNvPr>
          <p:cNvSpPr txBox="1"/>
          <p:nvPr/>
        </p:nvSpPr>
        <p:spPr>
          <a:xfrm>
            <a:off x="477542" y="4420223"/>
            <a:ext cx="3756470" cy="5978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컨텐츠 상세보기 페이지에서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‘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찜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’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항목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모아보기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컨텐츠 상세보기 페이지에서 삭제 가능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53B10DD7-16D1-41FE-8EF4-9A3C69F6C97E}"/>
              </a:ext>
            </a:extLst>
          </p:cNvPr>
          <p:cNvCxnSpPr>
            <a:cxnSpLocks/>
            <a:stCxn id="12" idx="1"/>
            <a:endCxn id="14" idx="1"/>
          </p:cNvCxnSpPr>
          <p:nvPr/>
        </p:nvCxnSpPr>
        <p:spPr>
          <a:xfrm rot="10800000" flipV="1">
            <a:off x="477542" y="2506555"/>
            <a:ext cx="27432" cy="2212596"/>
          </a:xfrm>
          <a:prstGeom prst="bentConnector3">
            <a:avLst>
              <a:gd name="adj1" fmla="val 933333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1385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3410328" cy="4556935"/>
            <a:chOff x="102325" y="-1582569"/>
            <a:chExt cx="4547104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978012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 페이지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kumimoji="0" lang="en-US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selectmovie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EAAAF07-C149-4541-BD02-62BC9CDF1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992"/>
          <a:stretch/>
        </p:blipFill>
        <p:spPr>
          <a:xfrm>
            <a:off x="473666" y="1276145"/>
            <a:ext cx="8213134" cy="261602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FB8070F-6BE2-46A6-98DC-0A54FA303828}"/>
              </a:ext>
            </a:extLst>
          </p:cNvPr>
          <p:cNvSpPr/>
          <p:nvPr/>
        </p:nvSpPr>
        <p:spPr>
          <a:xfrm>
            <a:off x="518897" y="2051419"/>
            <a:ext cx="2395753" cy="5711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E6EEAC-94FD-4F75-9AD4-FF7EEE09F9C3}"/>
              </a:ext>
            </a:extLst>
          </p:cNvPr>
          <p:cNvSpPr txBox="1"/>
          <p:nvPr/>
        </p:nvSpPr>
        <p:spPr>
          <a:xfrm>
            <a:off x="477542" y="4131933"/>
            <a:ext cx="3756470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서버에 등록된 모든 컨텐츠 정보 표시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작품 제목 클릭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</a:rPr>
              <a:t>⇒ /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movie/get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영상번호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국가코드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/OTT/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분류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제목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제작일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평점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CBFEEC97-3CFB-41D5-929C-E13EE22FE76F}"/>
              </a:ext>
            </a:extLst>
          </p:cNvPr>
          <p:cNvCxnSpPr>
            <a:cxnSpLocks/>
            <a:stCxn id="12" idx="1"/>
            <a:endCxn id="13" idx="1"/>
          </p:cNvCxnSpPr>
          <p:nvPr/>
        </p:nvCxnSpPr>
        <p:spPr>
          <a:xfrm rot="10800000" flipV="1">
            <a:off x="477543" y="2336985"/>
            <a:ext cx="41355" cy="2164280"/>
          </a:xfrm>
          <a:prstGeom prst="bentConnector3">
            <a:avLst>
              <a:gd name="adj1" fmla="val 65277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3E2F04D-B725-4C0D-989C-5419CE234EA5}"/>
              </a:ext>
            </a:extLst>
          </p:cNvPr>
          <p:cNvSpPr txBox="1"/>
          <p:nvPr/>
        </p:nvSpPr>
        <p:spPr>
          <a:xfrm>
            <a:off x="476018" y="1279745"/>
            <a:ext cx="288630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관리자 권한 가진 계정만 접근 가능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B9B1FC-833A-4CE0-A3AD-A02B43514A1F}"/>
              </a:ext>
            </a:extLst>
          </p:cNvPr>
          <p:cNvSpPr/>
          <p:nvPr/>
        </p:nvSpPr>
        <p:spPr>
          <a:xfrm>
            <a:off x="457201" y="1715447"/>
            <a:ext cx="498644" cy="1553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ADE0C79-53E9-413B-A9EE-565A8B7F0CF3}"/>
              </a:ext>
            </a:extLst>
          </p:cNvPr>
          <p:cNvSpPr/>
          <p:nvPr/>
        </p:nvSpPr>
        <p:spPr>
          <a:xfrm>
            <a:off x="8247888" y="2017344"/>
            <a:ext cx="467242" cy="2412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04F184-605A-456D-8626-E2449F90CEE3}"/>
              </a:ext>
            </a:extLst>
          </p:cNvPr>
          <p:cNvSpPr txBox="1"/>
          <p:nvPr/>
        </p:nvSpPr>
        <p:spPr>
          <a:xfrm>
            <a:off x="5815488" y="4102494"/>
            <a:ext cx="2899642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한페이지에 볼 항목 개수 설정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R="0" lvl="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   (5/10/15)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24EA4516-72A8-4702-A0ED-D7955AFC6C47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 rot="10800000" flipV="1">
            <a:off x="5815488" y="2137956"/>
            <a:ext cx="2432400" cy="2226148"/>
          </a:xfrm>
          <a:prstGeom prst="bentConnector3">
            <a:avLst>
              <a:gd name="adj1" fmla="val 109398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2C08E4B-19E3-4CA9-AEE0-EFCBFE69EFBF}"/>
              </a:ext>
            </a:extLst>
          </p:cNvPr>
          <p:cNvSpPr txBox="1"/>
          <p:nvPr/>
        </p:nvSpPr>
        <p:spPr>
          <a:xfrm>
            <a:off x="464842" y="5147492"/>
            <a:ext cx="2598398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/movie/</a:t>
            </a: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insertmovie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새로 업데이트된 컨텐츠 추가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01AA46FE-8AFC-4F22-8189-CC6FA94AD3AB}"/>
              </a:ext>
            </a:extLst>
          </p:cNvPr>
          <p:cNvCxnSpPr>
            <a:cxnSpLocks/>
            <a:stCxn id="16" idx="1"/>
            <a:endCxn id="26" idx="1"/>
          </p:cNvCxnSpPr>
          <p:nvPr/>
        </p:nvCxnSpPr>
        <p:spPr>
          <a:xfrm rot="10800000" flipH="1" flipV="1">
            <a:off x="457200" y="1793100"/>
            <a:ext cx="7641" cy="3616001"/>
          </a:xfrm>
          <a:prstGeom prst="bentConnector3">
            <a:avLst>
              <a:gd name="adj1" fmla="val -299175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8806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435702" cy="4556935"/>
            <a:chOff x="102325" y="-1582569"/>
            <a:chExt cx="3247603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2678511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 페이지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lang="en-US" altLang="ko-KR" b="1" dirty="0">
                  <a:solidFill>
                    <a:srgbClr val="5D5B5B"/>
                  </a:solidFill>
                  <a:latin typeface="Arial"/>
                  <a:ea typeface="나눔스퀘어라운드 Regular"/>
                </a:rPr>
                <a:t>get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66FDBD8-2BB7-4432-BD45-22D69BD03B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320"/>
          <a:stretch/>
        </p:blipFill>
        <p:spPr>
          <a:xfrm>
            <a:off x="478900" y="1275190"/>
            <a:ext cx="8211600" cy="247177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EC218A8-5A5F-4ADA-A59B-D1FD08C859C0}"/>
              </a:ext>
            </a:extLst>
          </p:cNvPr>
          <p:cNvSpPr/>
          <p:nvPr/>
        </p:nvSpPr>
        <p:spPr>
          <a:xfrm>
            <a:off x="525247" y="2146669"/>
            <a:ext cx="4796053" cy="4187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9B3CC6-6DAE-4A69-AE4C-83C68423F2E3}"/>
              </a:ext>
            </a:extLst>
          </p:cNvPr>
          <p:cNvSpPr txBox="1"/>
          <p:nvPr/>
        </p:nvSpPr>
        <p:spPr>
          <a:xfrm>
            <a:off x="477542" y="3895713"/>
            <a:ext cx="3756470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선택한 컨텐츠의 모든 항목에 대한 정보 표시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A6FED28C-9B55-4A5C-82E8-CED9EDB9D57D}"/>
              </a:ext>
            </a:extLst>
          </p:cNvPr>
          <p:cNvCxnSpPr>
            <a:cxnSpLocks/>
            <a:stCxn id="12" idx="1"/>
            <a:endCxn id="13" idx="1"/>
          </p:cNvCxnSpPr>
          <p:nvPr/>
        </p:nvCxnSpPr>
        <p:spPr>
          <a:xfrm rot="10800000" flipV="1">
            <a:off x="477543" y="2356034"/>
            <a:ext cx="47705" cy="1693567"/>
          </a:xfrm>
          <a:prstGeom prst="bentConnector3">
            <a:avLst>
              <a:gd name="adj1" fmla="val 57919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936CD6-9FEF-4A10-9EDF-29176E7D2423}"/>
              </a:ext>
            </a:extLst>
          </p:cNvPr>
          <p:cNvSpPr/>
          <p:nvPr/>
        </p:nvSpPr>
        <p:spPr>
          <a:xfrm>
            <a:off x="993775" y="2000251"/>
            <a:ext cx="320676" cy="1143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3C634C-2792-474A-B67D-36A37AD14204}"/>
              </a:ext>
            </a:extLst>
          </p:cNvPr>
          <p:cNvSpPr txBox="1"/>
          <p:nvPr/>
        </p:nvSpPr>
        <p:spPr>
          <a:xfrm>
            <a:off x="5265442" y="3895571"/>
            <a:ext cx="3215618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/movie/</a:t>
            </a: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insertmovie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이동</a:t>
            </a:r>
            <a:endParaRPr lang="en-US" altLang="ko-KR" sz="1400" dirty="0">
              <a:solidFill>
                <a:srgbClr val="5D5B5B"/>
              </a:solidFill>
              <a:latin typeface="Arial"/>
              <a:ea typeface="나눔스퀘어라운드 Regular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새로 업데이트된 컨텐츠 추가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E89B2B43-CAA0-4E65-8C7B-45691A93A4DC}"/>
              </a:ext>
            </a:extLst>
          </p:cNvPr>
          <p:cNvCxnSpPr>
            <a:cxnSpLocks/>
            <a:stCxn id="15" idx="0"/>
            <a:endCxn id="16" idx="0"/>
          </p:cNvCxnSpPr>
          <p:nvPr/>
        </p:nvCxnSpPr>
        <p:spPr>
          <a:xfrm rot="16200000" flipH="1">
            <a:off x="3066022" y="88342"/>
            <a:ext cx="1895320" cy="5719138"/>
          </a:xfrm>
          <a:prstGeom prst="bentConnector3">
            <a:avLst>
              <a:gd name="adj1" fmla="val -12061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:a16="http://schemas.microsoft.com/office/drawing/2014/main" id="{2F5CCAF7-A73A-4D64-B386-418109C2C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42" y="4304268"/>
            <a:ext cx="4166096" cy="212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30000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2846071" cy="4556935"/>
            <a:chOff x="102325" y="-1582569"/>
            <a:chExt cx="3794762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22567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 페이지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(modify)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1AA22E9C-BBC7-4A79-9911-EA3FB029F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090"/>
          <a:stretch/>
        </p:blipFill>
        <p:spPr>
          <a:xfrm>
            <a:off x="477542" y="1274763"/>
            <a:ext cx="8211600" cy="2521047"/>
          </a:xfrm>
          <a:prstGeom prst="rect">
            <a:avLst/>
          </a:prstGeom>
        </p:spPr>
      </p:pic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A93DBFD1-18E5-42EB-8719-C13BF33CA3C8}"/>
              </a:ext>
            </a:extLst>
          </p:cNvPr>
          <p:cNvCxnSpPr>
            <a:cxnSpLocks/>
            <a:stCxn id="13" idx="1"/>
            <a:endCxn id="14" idx="1"/>
          </p:cNvCxnSpPr>
          <p:nvPr/>
        </p:nvCxnSpPr>
        <p:spPr>
          <a:xfrm rot="10800000" flipH="1" flipV="1">
            <a:off x="539221" y="2203095"/>
            <a:ext cx="22860" cy="1325130"/>
          </a:xfrm>
          <a:prstGeom prst="bentConnector3">
            <a:avLst>
              <a:gd name="adj1" fmla="val -100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C7F18CB-D756-4FB3-99AF-8F5799EB508E}"/>
              </a:ext>
            </a:extLst>
          </p:cNvPr>
          <p:cNvSpPr/>
          <p:nvPr/>
        </p:nvSpPr>
        <p:spPr>
          <a:xfrm>
            <a:off x="539221" y="1983030"/>
            <a:ext cx="4787159" cy="4401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3C32FB-1309-4747-896A-3FA436CB736E}"/>
              </a:ext>
            </a:extLst>
          </p:cNvPr>
          <p:cNvSpPr txBox="1"/>
          <p:nvPr/>
        </p:nvSpPr>
        <p:spPr>
          <a:xfrm>
            <a:off x="562081" y="3266615"/>
            <a:ext cx="3215618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수정할 컨텐츠 정보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table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로 표시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get.jsp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의 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table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에서 </a:t>
            </a:r>
            <a:r>
              <a:rPr lang="en-US" altLang="ko-KR" sz="1400" dirty="0" err="1">
                <a:solidFill>
                  <a:srgbClr val="5D5B5B"/>
                </a:solidFill>
                <a:latin typeface="Arial"/>
                <a:ea typeface="나눔스퀘어라운드 Regular"/>
              </a:rPr>
              <a:t>readonly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만</a:t>
            </a:r>
            <a:r>
              <a:rPr lang="en-US" altLang="ko-KR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삭제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22957E5-CEDB-402B-8A8D-73735C652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3"/>
          <a:stretch/>
        </p:blipFill>
        <p:spPr>
          <a:xfrm>
            <a:off x="464842" y="3876595"/>
            <a:ext cx="3605818" cy="241181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7A373DD-F72E-41FC-8176-7AC07C7C1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5593" y="3839963"/>
            <a:ext cx="2267572" cy="2521047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F335F582-4422-45D1-874E-64D775E99EAE}"/>
              </a:ext>
            </a:extLst>
          </p:cNvPr>
          <p:cNvSpPr/>
          <p:nvPr/>
        </p:nvSpPr>
        <p:spPr>
          <a:xfrm>
            <a:off x="577321" y="2425943"/>
            <a:ext cx="1346729" cy="1355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7868754A-D2FD-4DF9-83F1-C66153B8B4A6}"/>
              </a:ext>
            </a:extLst>
          </p:cNvPr>
          <p:cNvCxnSpPr>
            <a:cxnSpLocks/>
            <a:stCxn id="26" idx="2"/>
            <a:endCxn id="32" idx="0"/>
          </p:cNvCxnSpPr>
          <p:nvPr/>
        </p:nvCxnSpPr>
        <p:spPr>
          <a:xfrm rot="16200000" flipH="1">
            <a:off x="3689077" y="123067"/>
            <a:ext cx="705156" cy="5581939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97F36F1-9058-45CA-93AE-8A125492D026}"/>
              </a:ext>
            </a:extLst>
          </p:cNvPr>
          <p:cNvSpPr txBox="1"/>
          <p:nvPr/>
        </p:nvSpPr>
        <p:spPr>
          <a:xfrm>
            <a:off x="4891569" y="3266615"/>
            <a:ext cx="3882111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목록 페이지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수정완료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삭제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수정취소 기능 구현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25276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3384680" cy="4556935"/>
            <a:chOff x="102325" y="-1582569"/>
            <a:chExt cx="4512907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94381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 페이지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kumimoji="0" lang="en-US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insertmovie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0F6E04F6-E4AD-442A-97DB-8FF5834EC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062"/>
          <a:stretch/>
        </p:blipFill>
        <p:spPr>
          <a:xfrm>
            <a:off x="477543" y="1274763"/>
            <a:ext cx="8211600" cy="260381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97B18E-1EF0-49DE-9236-6A65DB5BD531}"/>
              </a:ext>
            </a:extLst>
          </p:cNvPr>
          <p:cNvSpPr/>
          <p:nvPr/>
        </p:nvSpPr>
        <p:spPr>
          <a:xfrm>
            <a:off x="499847" y="1918069"/>
            <a:ext cx="7742453" cy="7034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69BD2-B60F-4A02-8F0D-DB2980EB9906}"/>
              </a:ext>
            </a:extLst>
          </p:cNvPr>
          <p:cNvSpPr txBox="1"/>
          <p:nvPr/>
        </p:nvSpPr>
        <p:spPr>
          <a:xfrm>
            <a:off x="477542" y="1274763"/>
            <a:ext cx="480311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신규 컨텐츠 추가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각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칼럼별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항목 입력 후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Register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버튼 클릭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4F092E8F-4A12-4B0D-949D-4CD555863076}"/>
              </a:ext>
            </a:extLst>
          </p:cNvPr>
          <p:cNvCxnSpPr>
            <a:cxnSpLocks/>
            <a:stCxn id="12" idx="1"/>
            <a:endCxn id="31" idx="1"/>
          </p:cNvCxnSpPr>
          <p:nvPr/>
        </p:nvCxnSpPr>
        <p:spPr>
          <a:xfrm rot="10800000" flipV="1">
            <a:off x="480253" y="2269791"/>
            <a:ext cx="19594" cy="2168571"/>
          </a:xfrm>
          <a:prstGeom prst="bentConnector3">
            <a:avLst>
              <a:gd name="adj1" fmla="val 1266684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21FE7A4F-C76E-416E-8495-8449D45BD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53" y="2986273"/>
            <a:ext cx="2426841" cy="2904179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B375D2D-E50B-40AB-AE22-933B89A5D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235" y="2993140"/>
            <a:ext cx="3542250" cy="289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107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28C7CB-C522-4832-8592-172E2A18155B}"/>
              </a:ext>
            </a:extLst>
          </p:cNvPr>
          <p:cNvGrpSpPr/>
          <p:nvPr/>
        </p:nvGrpSpPr>
        <p:grpSpPr>
          <a:xfrm>
            <a:off x="464843" y="641656"/>
            <a:ext cx="3384680" cy="4556935"/>
            <a:chOff x="102325" y="-1582569"/>
            <a:chExt cx="4512907" cy="60759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99987A-5FF5-46F4-B0CE-37DB8E05295F}"/>
                </a:ext>
              </a:extLst>
            </p:cNvPr>
            <p:cNvSpPr txBox="1"/>
            <p:nvPr/>
          </p:nvSpPr>
          <p:spPr>
            <a:xfrm>
              <a:off x="671417" y="-1582569"/>
              <a:ext cx="394381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관리자 페이지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(</a:t>
              </a:r>
              <a:r>
                <a:rPr kumimoji="0" lang="en-US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insertmovie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)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6AC31F-51CD-460F-BECD-99B34DF5C44A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0F6E04F6-E4AD-442A-97DB-8FF5834EC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062"/>
          <a:stretch/>
        </p:blipFill>
        <p:spPr>
          <a:xfrm>
            <a:off x="477543" y="1274763"/>
            <a:ext cx="8211600" cy="260381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97B18E-1EF0-49DE-9236-6A65DB5BD531}"/>
              </a:ext>
            </a:extLst>
          </p:cNvPr>
          <p:cNvSpPr/>
          <p:nvPr/>
        </p:nvSpPr>
        <p:spPr>
          <a:xfrm>
            <a:off x="499847" y="1918069"/>
            <a:ext cx="7742453" cy="7034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69BD2-B60F-4A02-8F0D-DB2980EB9906}"/>
              </a:ext>
            </a:extLst>
          </p:cNvPr>
          <p:cNvSpPr txBox="1"/>
          <p:nvPr/>
        </p:nvSpPr>
        <p:spPr>
          <a:xfrm>
            <a:off x="477542" y="1274763"/>
            <a:ext cx="480311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신규 컨텐츠 추가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각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칼럼별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항목 입력 후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Register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버튼 클릭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4F092E8F-4A12-4B0D-949D-4CD555863076}"/>
              </a:ext>
            </a:extLst>
          </p:cNvPr>
          <p:cNvCxnSpPr>
            <a:cxnSpLocks/>
            <a:stCxn id="12" idx="1"/>
            <a:endCxn id="31" idx="1"/>
          </p:cNvCxnSpPr>
          <p:nvPr/>
        </p:nvCxnSpPr>
        <p:spPr>
          <a:xfrm rot="10800000" flipH="1" flipV="1">
            <a:off x="499846" y="2269792"/>
            <a:ext cx="81893" cy="1012074"/>
          </a:xfrm>
          <a:prstGeom prst="bentConnector3">
            <a:avLst>
              <a:gd name="adj1" fmla="val -279145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C78861F-3EDF-475B-8B1C-0418669C9089}"/>
              </a:ext>
            </a:extLst>
          </p:cNvPr>
          <p:cNvCxnSpPr>
            <a:cxnSpLocks/>
            <a:stCxn id="18" idx="3"/>
            <a:endCxn id="39" idx="1"/>
          </p:cNvCxnSpPr>
          <p:nvPr/>
        </p:nvCxnSpPr>
        <p:spPr>
          <a:xfrm>
            <a:off x="876301" y="2692785"/>
            <a:ext cx="4965947" cy="1094424"/>
          </a:xfrm>
          <a:prstGeom prst="bentConnector3">
            <a:avLst>
              <a:gd name="adj1" fmla="val 72096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21FE7A4F-C76E-416E-8495-8449D45BDC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430"/>
          <a:stretch/>
        </p:blipFill>
        <p:spPr>
          <a:xfrm>
            <a:off x="581740" y="2913752"/>
            <a:ext cx="3712818" cy="736228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BA2590B7-76F1-4FE4-A274-AA83510A8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823" y="3925385"/>
            <a:ext cx="2516653" cy="211428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8095B9C-E3C1-49DF-90A0-2104E829B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248" y="1274763"/>
            <a:ext cx="2150680" cy="5024892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FAF9D5A-1560-40D9-8B24-E21A5D16C217}"/>
              </a:ext>
            </a:extLst>
          </p:cNvPr>
          <p:cNvSpPr/>
          <p:nvPr/>
        </p:nvSpPr>
        <p:spPr>
          <a:xfrm>
            <a:off x="531019" y="2620938"/>
            <a:ext cx="345282" cy="1436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D59DE2-BBE3-4E9F-ABF3-92F0BAC43E85}"/>
              </a:ext>
            </a:extLst>
          </p:cNvPr>
          <p:cNvSpPr txBox="1"/>
          <p:nvPr/>
        </p:nvSpPr>
        <p:spPr>
          <a:xfrm>
            <a:off x="653331" y="6086931"/>
            <a:ext cx="3569636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marR="0" lvl="0" indent="-171450" algn="just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ajax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기능을 통해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CONTENTSID </a:t>
            </a:r>
            <a:r>
              <a:rPr lang="ko-KR" altLang="en-US" sz="1400" dirty="0">
                <a:solidFill>
                  <a:srgbClr val="5D5B5B"/>
                </a:solidFill>
                <a:latin typeface="Arial"/>
                <a:ea typeface="나눔스퀘어라운드 Regular"/>
              </a:rPr>
              <a:t>중복 확인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2557938-5CD4-4AC0-A372-EEC64CDB0A5D}"/>
              </a:ext>
            </a:extLst>
          </p:cNvPr>
          <p:cNvSpPr/>
          <p:nvPr/>
        </p:nvSpPr>
        <p:spPr>
          <a:xfrm>
            <a:off x="1153898" y="3411278"/>
            <a:ext cx="1033678" cy="1288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7DF86310-3840-4B79-9C95-833EE1C8E841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rot="16200000" flipH="1">
            <a:off x="1861813" y="3349048"/>
            <a:ext cx="385260" cy="767413"/>
          </a:xfrm>
          <a:prstGeom prst="bentConnector3">
            <a:avLst>
              <a:gd name="adj1" fmla="val 50000"/>
            </a:avLst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7799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005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13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향후계획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166A1F06-C1B2-4117-A485-CAA8E1C60E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6443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5D33654-CF2F-4862-8C5A-C5FCE3748E72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0EF530-D71F-4171-8B07-91EA7F38E199}"/>
                </a:ext>
              </a:extLst>
            </p:cNvPr>
            <p:cNvSpPr txBox="1"/>
            <p:nvPr/>
          </p:nvSpPr>
          <p:spPr>
            <a:xfrm>
              <a:off x="671417" y="-1582569"/>
              <a:ext cx="136618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향후계획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88A910-DF33-4BE2-8A32-9407B2CF2BA0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6F8A60D-0AA4-4CCD-BB08-9DD059CB04EC}"/>
              </a:ext>
            </a:extLst>
          </p:cNvPr>
          <p:cNvGraphicFramePr>
            <a:graphicFrameLocks noGrp="1"/>
          </p:cNvGraphicFramePr>
          <p:nvPr/>
        </p:nvGraphicFramePr>
        <p:xfrm>
          <a:off x="685800" y="1304926"/>
          <a:ext cx="7775732" cy="47093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5146">
                  <a:extLst>
                    <a:ext uri="{9D8B030D-6E8A-4147-A177-3AD203B41FA5}">
                      <a16:colId xmlns:a16="http://schemas.microsoft.com/office/drawing/2014/main" val="3509793713"/>
                    </a:ext>
                  </a:extLst>
                </a:gridCol>
                <a:gridCol w="6220586">
                  <a:extLst>
                    <a:ext uri="{9D8B030D-6E8A-4147-A177-3AD203B41FA5}">
                      <a16:colId xmlns:a16="http://schemas.microsoft.com/office/drawing/2014/main" val="750089002"/>
                    </a:ext>
                  </a:extLst>
                </a:gridCol>
              </a:tblGrid>
              <a:tr h="479433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구현 기능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52026"/>
                  </a:ext>
                </a:extLst>
              </a:tr>
              <a:tr h="7724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회원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회원가입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로그인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회원정보 수정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 선호항목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평가항목 조회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690607"/>
                  </a:ext>
                </a:extLst>
              </a:tr>
              <a:tr h="1345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분류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영화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드라마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다큐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애니메이션 등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코드관리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장르관리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평점관리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제공 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OTT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기타 상세정보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콘텐츠 고유 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ID,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국가코드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실명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시즌제</a:t>
                      </a:r>
                      <a:r>
                        <a:rPr lang="ko-KR" altLang="en-US" sz="1200" spc="-80" baseline="0">
                          <a:latin typeface="+mn-ea"/>
                          <a:ea typeface="+mn-ea"/>
                        </a:rPr>
                        <a:t> 드라마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컨텐츠 평점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사용자 선호 컨텐츠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 err="1">
                          <a:latin typeface="+mn-ea"/>
                          <a:ea typeface="+mn-ea"/>
                        </a:rPr>
                        <a:t>찜목록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 관리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131605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검색</a:t>
                      </a:r>
                      <a:endParaRPr lang="en-US" altLang="ko-KR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기타상세정보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감독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OTT,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분류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 확인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시즌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설명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147149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추천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en-US" altLang="ko-KR" spc="0" dirty="0">
                          <a:latin typeface="+mn-ea"/>
                          <a:ea typeface="+mn-ea"/>
                        </a:rPr>
                        <a:t>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TOP10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최신 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사용자 선호 장르별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선호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장르별 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467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F71864E-DA87-4A1C-922D-AFBC886FFBAB}"/>
              </a:ext>
            </a:extLst>
          </p:cNvPr>
          <p:cNvSpPr txBox="1"/>
          <p:nvPr/>
        </p:nvSpPr>
        <p:spPr>
          <a:xfrm>
            <a:off x="1350965" y="3283487"/>
            <a:ext cx="6997428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각 </a:t>
            </a:r>
            <a:r>
              <a:rPr lang="ko-KR" altLang="en-US" sz="3600" b="1" dirty="0" err="1">
                <a:solidFill>
                  <a:srgbClr val="FF0000"/>
                </a:solidFill>
              </a:rPr>
              <a:t>파트별</a:t>
            </a:r>
            <a:r>
              <a:rPr lang="ko-KR" altLang="en-US" sz="3600" b="1" dirty="0">
                <a:solidFill>
                  <a:srgbClr val="FF0000"/>
                </a:solidFill>
              </a:rPr>
              <a:t> 추후에 </a:t>
            </a:r>
            <a:r>
              <a:rPr lang="ko-KR" altLang="en-US" sz="3600" b="1" dirty="0" err="1">
                <a:solidFill>
                  <a:srgbClr val="FF0000"/>
                </a:solidFill>
              </a:rPr>
              <a:t>구현하고싶은</a:t>
            </a:r>
            <a:r>
              <a:rPr lang="ko-KR" altLang="en-US" sz="3600" b="1" dirty="0">
                <a:solidFill>
                  <a:srgbClr val="FF0000"/>
                </a:solidFill>
              </a:rPr>
              <a:t> 기능</a:t>
            </a:r>
            <a:endParaRPr lang="en-US" altLang="ko-KR" sz="3600" b="1" dirty="0">
              <a:solidFill>
                <a:srgbClr val="FF0000"/>
              </a:solidFill>
            </a:endParaRPr>
          </a:p>
          <a:p>
            <a:r>
              <a:rPr lang="en-US" altLang="ko-KR" sz="3600" b="1" dirty="0">
                <a:solidFill>
                  <a:srgbClr val="FF0000"/>
                </a:solidFill>
              </a:rPr>
              <a:t>OR</a:t>
            </a:r>
            <a:r>
              <a:rPr lang="ko-KR" altLang="en-US" sz="3600" b="1" dirty="0">
                <a:solidFill>
                  <a:srgbClr val="FF0000"/>
                </a:solidFill>
              </a:rPr>
              <a:t> 구현 할 기능</a:t>
            </a:r>
          </a:p>
        </p:txBody>
      </p:sp>
    </p:spTree>
    <p:extLst>
      <p:ext uri="{BB962C8B-B14F-4D97-AF65-F5344CB8AC3E}">
        <p14:creationId xmlns:p14="http://schemas.microsoft.com/office/powerpoint/2010/main" val="34684215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5D33654-CF2F-4862-8C5A-C5FCE3748E72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0EF530-D71F-4171-8B07-91EA7F38E199}"/>
                </a:ext>
              </a:extLst>
            </p:cNvPr>
            <p:cNvSpPr txBox="1"/>
            <p:nvPr/>
          </p:nvSpPr>
          <p:spPr>
            <a:xfrm>
              <a:off x="671417" y="-1582569"/>
              <a:ext cx="1366185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향후계획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88A910-DF33-4BE2-8A32-9407B2CF2BA0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6F8A60D-0AA4-4CCD-BB08-9DD059CB04EC}"/>
              </a:ext>
            </a:extLst>
          </p:cNvPr>
          <p:cNvGraphicFramePr>
            <a:graphicFrameLocks noGrp="1"/>
          </p:cNvGraphicFramePr>
          <p:nvPr/>
        </p:nvGraphicFramePr>
        <p:xfrm>
          <a:off x="685800" y="1304926"/>
          <a:ext cx="7775732" cy="47093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5146">
                  <a:extLst>
                    <a:ext uri="{9D8B030D-6E8A-4147-A177-3AD203B41FA5}">
                      <a16:colId xmlns:a16="http://schemas.microsoft.com/office/drawing/2014/main" val="3509793713"/>
                    </a:ext>
                  </a:extLst>
                </a:gridCol>
                <a:gridCol w="6220586">
                  <a:extLst>
                    <a:ext uri="{9D8B030D-6E8A-4147-A177-3AD203B41FA5}">
                      <a16:colId xmlns:a16="http://schemas.microsoft.com/office/drawing/2014/main" val="750089002"/>
                    </a:ext>
                  </a:extLst>
                </a:gridCol>
              </a:tblGrid>
              <a:tr h="479433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구현 기능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52026"/>
                  </a:ext>
                </a:extLst>
              </a:tr>
              <a:tr h="7724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회원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회원가입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로그인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회원정보 수정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 선호항목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평가항목 조회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690607"/>
                  </a:ext>
                </a:extLst>
              </a:tr>
              <a:tr h="1345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관리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분류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영화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드라마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다큐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애니메이션 등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코드관리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장르관리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평점관리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콘텐츠 제공 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OTT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관리</a:t>
                      </a:r>
                      <a:r>
                        <a:rPr lang="en-US" altLang="ko-KR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baseline="0" dirty="0">
                          <a:latin typeface="+mn-ea"/>
                          <a:ea typeface="+mn-ea"/>
                        </a:rPr>
                        <a:t>기타 상세정보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콘텐츠 고유 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ID,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국가코드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baseline="0" dirty="0">
                          <a:latin typeface="+mn-ea"/>
                          <a:ea typeface="+mn-ea"/>
                        </a:rPr>
                        <a:t>실명</a:t>
                      </a:r>
                      <a:r>
                        <a:rPr lang="en-US" altLang="ko-KR" sz="1200" spc="0" baseline="0" dirty="0"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시즌제</a:t>
                      </a:r>
                      <a:r>
                        <a:rPr lang="ko-KR" altLang="en-US" sz="1200" spc="-80" baseline="0">
                          <a:latin typeface="+mn-ea"/>
                          <a:ea typeface="+mn-ea"/>
                        </a:rPr>
                        <a:t> 드라마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컨텐츠 평점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-80" baseline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-80" baseline="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사용자 선호 컨텐츠</a:t>
                      </a:r>
                      <a:r>
                        <a:rPr lang="en-US" altLang="ko-KR" spc="-80" baseline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-80" baseline="0" dirty="0" err="1">
                          <a:latin typeface="+mn-ea"/>
                          <a:ea typeface="+mn-ea"/>
                        </a:rPr>
                        <a:t>찜목록</a:t>
                      </a:r>
                      <a:r>
                        <a:rPr lang="ko-KR" altLang="en-US" spc="-80" baseline="0" dirty="0">
                          <a:latin typeface="+mn-ea"/>
                          <a:ea typeface="+mn-ea"/>
                        </a:rPr>
                        <a:t> 관리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131605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검색</a:t>
                      </a:r>
                      <a:endParaRPr lang="en-US" altLang="ko-KR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기타상세정보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배우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감독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러닝타임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OTT,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등급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분류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제목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 확인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제작년도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시즌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 err="1">
                          <a:latin typeface="+mn-ea"/>
                          <a:ea typeface="+mn-ea"/>
                        </a:rPr>
                        <a:t>회차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200" spc="0" dirty="0">
                          <a:latin typeface="+mn-ea"/>
                          <a:ea typeface="+mn-ea"/>
                        </a:rPr>
                        <a:t>설명</a:t>
                      </a:r>
                      <a:r>
                        <a:rPr lang="en-US" altLang="ko-KR" sz="1200" spc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147149"/>
                  </a:ext>
                </a:extLst>
              </a:tr>
              <a:tr h="1056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콘텐츠 추천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en-US" altLang="ko-KR" spc="0" dirty="0">
                          <a:latin typeface="+mn-ea"/>
                          <a:ea typeface="+mn-ea"/>
                        </a:rPr>
                        <a:t>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TOP10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OTT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별 최신 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사용자 선호 장르별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사용자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  <a:p>
                      <a:pPr latinLnBrk="1">
                        <a:lnSpc>
                          <a:spcPct val="125000"/>
                        </a:lnSpc>
                      </a:pP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선호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추천영상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장르별 추천</a:t>
                      </a:r>
                      <a:r>
                        <a:rPr lang="en-US" altLang="ko-KR" spc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pc="0" dirty="0" err="1">
                          <a:latin typeface="+mn-ea"/>
                          <a:ea typeface="+mn-ea"/>
                        </a:rPr>
                        <a:t>분류별</a:t>
                      </a:r>
                      <a:r>
                        <a:rPr lang="ko-KR" altLang="en-US" spc="0" dirty="0">
                          <a:latin typeface="+mn-ea"/>
                          <a:ea typeface="+mn-ea"/>
                        </a:rPr>
                        <a:t> 추천</a:t>
                      </a:r>
                      <a:endParaRPr lang="en-US" altLang="ko-KR" spc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467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F71864E-DA87-4A1C-922D-AFBC886FFBAB}"/>
              </a:ext>
            </a:extLst>
          </p:cNvPr>
          <p:cNvSpPr txBox="1"/>
          <p:nvPr/>
        </p:nvSpPr>
        <p:spPr>
          <a:xfrm>
            <a:off x="1350965" y="3283487"/>
            <a:ext cx="560922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구현목표 현재 진행사항 비교</a:t>
            </a:r>
          </a:p>
        </p:txBody>
      </p:sp>
    </p:spTree>
    <p:extLst>
      <p:ext uri="{BB962C8B-B14F-4D97-AF65-F5344CB8AC3E}">
        <p14:creationId xmlns:p14="http://schemas.microsoft.com/office/powerpoint/2010/main" val="25760450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005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5D5B5B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13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나눔스퀘어라운드 Regular"/>
                <a:ea typeface="나눔스퀘어라운드 Regular"/>
                <a:cs typeface="+mn-cs"/>
              </a:rPr>
              <a:t>개발일정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9B3F0CF1-7A9D-488E-8A31-C552925922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3" y="2627665"/>
            <a:ext cx="2840627" cy="12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82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25D0865-ED29-4AB9-815E-06A850EC7A31}"/>
              </a:ext>
            </a:extLst>
          </p:cNvPr>
          <p:cNvSpPr/>
          <p:nvPr/>
        </p:nvSpPr>
        <p:spPr>
          <a:xfrm>
            <a:off x="698661" y="1286229"/>
            <a:ext cx="3955834" cy="5352340"/>
          </a:xfrm>
          <a:prstGeom prst="rect">
            <a:avLst/>
          </a:prstGeom>
          <a:solidFill>
            <a:schemeClr val="accent3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4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BA8EE0-454D-4961-8536-DD35F3283524}"/>
              </a:ext>
            </a:extLst>
          </p:cNvPr>
          <p:cNvGrpSpPr/>
          <p:nvPr/>
        </p:nvGrpSpPr>
        <p:grpSpPr>
          <a:xfrm>
            <a:off x="791622" y="1393315"/>
            <a:ext cx="3769914" cy="5138168"/>
            <a:chOff x="732322" y="1348291"/>
            <a:chExt cx="3391039" cy="5138168"/>
          </a:xfrm>
        </p:grpSpPr>
        <p:pic>
          <p:nvPicPr>
            <p:cNvPr id="33" name="그림 32" descr="텍스트, 사람, 실내이(가) 표시된 사진&#10;&#10;자동 생성된 설명">
              <a:extLst>
                <a:ext uri="{FF2B5EF4-FFF2-40B4-BE49-F238E27FC236}">
                  <a16:creationId xmlns:a16="http://schemas.microsoft.com/office/drawing/2014/main" id="{A7C2E836-5727-4EB3-882C-AAD077F4818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361" y="3089375"/>
              <a:ext cx="3384000" cy="1656000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7C868652-88B7-449B-86DD-D4CABE61FB3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322" y="1348291"/>
              <a:ext cx="3384000" cy="1656000"/>
            </a:xfrm>
            <a:prstGeom prst="rect">
              <a:avLst/>
            </a:prstGeom>
          </p:spPr>
        </p:pic>
        <p:pic>
          <p:nvPicPr>
            <p:cNvPr id="35" name="그림 34" descr="텍스트, 스크린샷, 다른, 여러개이(가) 표시된 사진&#10;&#10;자동 생성된 설명">
              <a:extLst>
                <a:ext uri="{FF2B5EF4-FFF2-40B4-BE49-F238E27FC236}">
                  <a16:creationId xmlns:a16="http://schemas.microsoft.com/office/drawing/2014/main" id="{A64306AA-6274-4217-9C2A-EC0A401DB21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361" y="4830459"/>
              <a:ext cx="3384000" cy="16560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820CAD-5024-491E-A22B-8766E0B3A9B2}"/>
              </a:ext>
            </a:extLst>
          </p:cNvPr>
          <p:cNvGrpSpPr/>
          <p:nvPr/>
        </p:nvGrpSpPr>
        <p:grpSpPr>
          <a:xfrm>
            <a:off x="464843" y="641656"/>
            <a:ext cx="4497164" cy="4556935"/>
            <a:chOff x="102325" y="-1582569"/>
            <a:chExt cx="5996218" cy="60759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6D737A4-251B-486C-A2FF-DAAE342044C3}"/>
                </a:ext>
              </a:extLst>
            </p:cNvPr>
            <p:cNvSpPr txBox="1"/>
            <p:nvPr/>
          </p:nvSpPr>
          <p:spPr>
            <a:xfrm>
              <a:off x="671417" y="-1582569"/>
              <a:ext cx="542712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내가 좋아하는 작품 어디서 볼 수 있을까</a:t>
              </a:r>
              <a:r>
                <a:rPr lang="en-US" altLang="ko-KR" b="1" dirty="0">
                  <a:solidFill>
                    <a:schemeClr val="tx2"/>
                  </a:solidFill>
                </a:rPr>
                <a:t>?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A0FAE3-22DC-4715-A3BA-8CF0DBF89BB9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1EF8C1C6-0FB3-4D31-AA0F-2008B4C9A6AF}"/>
              </a:ext>
            </a:extLst>
          </p:cNvPr>
          <p:cNvSpPr/>
          <p:nvPr/>
        </p:nvSpPr>
        <p:spPr>
          <a:xfrm rot="5400000">
            <a:off x="6714641" y="3338876"/>
            <a:ext cx="393720" cy="1716112"/>
          </a:xfrm>
          <a:prstGeom prst="rightArrow">
            <a:avLst/>
          </a:prstGeom>
          <a:solidFill>
            <a:schemeClr val="accent3">
              <a:lumMod val="9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17888C-E971-42B2-BB2E-AF10190165BA}"/>
              </a:ext>
            </a:extLst>
          </p:cNvPr>
          <p:cNvSpPr txBox="1"/>
          <p:nvPr/>
        </p:nvSpPr>
        <p:spPr>
          <a:xfrm>
            <a:off x="5047048" y="2584784"/>
            <a:ext cx="3728906" cy="131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solidFill>
                  <a:schemeClr val="tx2"/>
                </a:solidFill>
              </a:rPr>
              <a:t>유명 </a:t>
            </a:r>
            <a:r>
              <a:rPr lang="en-US" altLang="ko-KR" b="1" dirty="0">
                <a:solidFill>
                  <a:schemeClr val="tx2"/>
                </a:solidFill>
              </a:rPr>
              <a:t>OTT </a:t>
            </a:r>
            <a:r>
              <a:rPr lang="ko-KR" altLang="en-US" b="1" dirty="0">
                <a:solidFill>
                  <a:schemeClr val="tx2"/>
                </a:solidFill>
              </a:rPr>
              <a:t>서비스 </a:t>
            </a:r>
            <a:r>
              <a:rPr lang="ko-KR" altLang="en-US" b="1" dirty="0" err="1">
                <a:solidFill>
                  <a:schemeClr val="accent1"/>
                </a:solidFill>
              </a:rPr>
              <a:t>서비스</a:t>
            </a:r>
            <a:r>
              <a:rPr lang="ko-KR" altLang="en-US" b="1" dirty="0">
                <a:solidFill>
                  <a:schemeClr val="accent1"/>
                </a:solidFill>
              </a:rPr>
              <a:t> 결제 전</a:t>
            </a:r>
            <a:endParaRPr lang="en-US" altLang="ko-KR" b="1" dirty="0">
              <a:solidFill>
                <a:schemeClr val="accent1"/>
              </a:solidFill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solidFill>
                  <a:schemeClr val="tx2"/>
                </a:solidFill>
              </a:rPr>
              <a:t>작품 목록 확인 불가</a:t>
            </a:r>
            <a:endParaRPr lang="en-US" altLang="ko-KR" b="1" dirty="0">
              <a:solidFill>
                <a:schemeClr val="tx2"/>
              </a:solidFill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600" b="1" dirty="0">
              <a:solidFill>
                <a:schemeClr val="tx2"/>
              </a:solidFill>
            </a:endParaRPr>
          </a:p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  *</a:t>
            </a: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 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국내 일부 </a:t>
            </a: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OTT 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기업</a:t>
            </a:r>
            <a:r>
              <a: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(TVING, </a:t>
            </a:r>
            <a:r>
              <a:rPr lang="en-US" altLang="ko-KR" sz="900" dirty="0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SEEZN, </a:t>
            </a:r>
            <a:r>
              <a:rPr lang="en-US" altLang="ko-KR" sz="900" dirty="0" err="1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wavve</a:t>
            </a:r>
            <a:r>
              <a:rPr lang="en-US" altLang="ko-KR" sz="900" dirty="0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900" dirty="0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등</a:t>
            </a:r>
            <a:r>
              <a:rPr lang="en-US" altLang="ko-KR" sz="900" dirty="0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)</a:t>
            </a:r>
            <a:r>
              <a:rPr lang="ko-KR" altLang="en-US" sz="1050" dirty="0">
                <a:solidFill>
                  <a:schemeClr val="accent4">
                    <a:lumMod val="50000"/>
                  </a:schemeClr>
                </a:solidFill>
                <a:latin typeface="Arial"/>
                <a:ea typeface="나눔스퀘어라운드 Regular"/>
              </a:rPr>
              <a:t>은 확인 가능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B2C076-48DD-46DE-920E-2CED8D103EAC}"/>
              </a:ext>
            </a:extLst>
          </p:cNvPr>
          <p:cNvSpPr/>
          <p:nvPr/>
        </p:nvSpPr>
        <p:spPr>
          <a:xfrm>
            <a:off x="2959100" y="2348699"/>
            <a:ext cx="416984" cy="12304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000BAAA-75EB-4BCE-AD2A-6C8AFEC4E391}"/>
              </a:ext>
            </a:extLst>
          </p:cNvPr>
          <p:cNvSpPr/>
          <p:nvPr/>
        </p:nvSpPr>
        <p:spPr>
          <a:xfrm>
            <a:off x="2432047" y="4087008"/>
            <a:ext cx="499271" cy="13891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EEFF01-07EC-449D-B03D-CFEAB0EB5D06}"/>
              </a:ext>
            </a:extLst>
          </p:cNvPr>
          <p:cNvSpPr/>
          <p:nvPr/>
        </p:nvSpPr>
        <p:spPr>
          <a:xfrm>
            <a:off x="990600" y="5657850"/>
            <a:ext cx="559594" cy="10477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0131C9C-F95F-4B61-B1E6-0ACA72257948}"/>
              </a:ext>
            </a:extLst>
          </p:cNvPr>
          <p:cNvSpPr txBox="1"/>
          <p:nvPr/>
        </p:nvSpPr>
        <p:spPr>
          <a:xfrm>
            <a:off x="4708815" y="4695081"/>
            <a:ext cx="4405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>
                <a:solidFill>
                  <a:schemeClr val="tx2"/>
                </a:solidFill>
                <a:latin typeface="+mj-lt"/>
              </a:rPr>
              <a:t>한곳에서 한번에 </a:t>
            </a:r>
            <a:r>
              <a:rPr lang="ko-KR" altLang="en-US" sz="2400" b="1" dirty="0">
                <a:solidFill>
                  <a:schemeClr val="tx2"/>
                </a:solidFill>
                <a:latin typeface="+mj-lt"/>
              </a:rPr>
              <a:t>알 수 없을까</a:t>
            </a:r>
            <a:r>
              <a:rPr lang="en-US" altLang="ko-KR" sz="2400" b="1" dirty="0">
                <a:solidFill>
                  <a:schemeClr val="tx2"/>
                </a:solidFill>
                <a:latin typeface="+mj-lt"/>
              </a:rPr>
              <a:t>?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3D676412-D668-4A22-8CAE-8A0DA17E512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2412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0DCE2AA-2B10-4E44-940A-488CED826A53}"/>
              </a:ext>
            </a:extLst>
          </p:cNvPr>
          <p:cNvGrpSpPr/>
          <p:nvPr/>
        </p:nvGrpSpPr>
        <p:grpSpPr>
          <a:xfrm>
            <a:off x="464843" y="641656"/>
            <a:ext cx="1772244" cy="4556935"/>
            <a:chOff x="102325" y="-1582569"/>
            <a:chExt cx="2362992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30A86E-0C7F-41BC-8632-39CFEA975AE4}"/>
                </a:ext>
              </a:extLst>
            </p:cNvPr>
            <p:cNvSpPr txBox="1"/>
            <p:nvPr/>
          </p:nvSpPr>
          <p:spPr>
            <a:xfrm>
              <a:off x="671417" y="-1582569"/>
              <a:ext cx="145168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5D5B5B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개발 일정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8F66335-4F67-4D15-A79C-4A23BDCEE0F5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D5B5B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33496030-9B36-4195-A5CA-5278456D8539}"/>
              </a:ext>
            </a:extLst>
          </p:cNvPr>
          <p:cNvGraphicFramePr>
            <a:graphicFrameLocks noGrp="1"/>
          </p:cNvGraphicFramePr>
          <p:nvPr/>
        </p:nvGraphicFramePr>
        <p:xfrm>
          <a:off x="269966" y="1396999"/>
          <a:ext cx="8621499" cy="4463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9">
                  <a:extLst>
                    <a:ext uri="{9D8B030D-6E8A-4147-A177-3AD203B41FA5}">
                      <a16:colId xmlns:a16="http://schemas.microsoft.com/office/drawing/2014/main" val="380029633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741667925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57058053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56068844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71723096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26643254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0815625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8328507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89774165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1064015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27380669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1242996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19463773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99555409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7885519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28123774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9467299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382626996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90819701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0798670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562857935"/>
                    </a:ext>
                  </a:extLst>
                </a:gridCol>
              </a:tblGrid>
              <a:tr h="557983">
                <a:tc rowSpan="2">
                  <a:txBody>
                    <a:bodyPr/>
                    <a:lstStyle/>
                    <a:p>
                      <a:pPr algn="r" latinLnBrk="1"/>
                      <a:endParaRPr lang="en-US" altLang="ko-KR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35601"/>
                  </a:ext>
                </a:extLst>
              </a:tr>
              <a:tr h="557983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939990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프로젝트 계획</a:t>
                      </a:r>
                      <a:r>
                        <a:rPr lang="en-US" altLang="ko-KR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pc="-40" baseline="0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분석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5764073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프로젝트 설계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397365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프로그래밍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592785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테스트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974110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수정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8408529"/>
                  </a:ext>
                </a:extLst>
              </a:tr>
              <a:tr h="557983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dirty="0">
                          <a:solidFill>
                            <a:srgbClr val="5D5B5B"/>
                          </a:solidFill>
                          <a:latin typeface="+mn-ea"/>
                          <a:ea typeface="+mn-ea"/>
                        </a:rPr>
                        <a:t>최종 발표</a:t>
                      </a:r>
                    </a:p>
                  </a:txBody>
                  <a:tcPr marL="46800" marR="46800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5D5B5B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31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6965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0941" y="7034761"/>
            <a:ext cx="2656045" cy="489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설립배경</a:t>
            </a:r>
            <a:endParaRPr kumimoji="0" lang="en-US" altLang="ko-KR" sz="1050" b="0" i="0" u="none" strike="noStrike" kern="1200" cap="none" spc="-11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 CJK KR Thin" panose="020B0200000000000000" pitchFamily="34" charset="-127"/>
              <a:ea typeface="Noto Sans CJK KR Thin" panose="020B0200000000000000" pitchFamily="34" charset="-127"/>
              <a:cs typeface="Arial" panose="020B0604020202020204" pitchFamily="34" charset="0"/>
            </a:endParaRPr>
          </a:p>
          <a:p>
            <a:pPr marL="135728" marR="0" lvl="0" indent="-135728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105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회사 비전   및   가치</a:t>
            </a:r>
          </a:p>
        </p:txBody>
      </p:sp>
      <p:sp>
        <p:nvSpPr>
          <p:cNvPr id="25" name="직각 삼각형 24"/>
          <p:cNvSpPr/>
          <p:nvPr/>
        </p:nvSpPr>
        <p:spPr>
          <a:xfrm flipH="1">
            <a:off x="6036636" y="857250"/>
            <a:ext cx="3107365" cy="5143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6036636" y="857250"/>
            <a:ext cx="3107365" cy="511611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나눔스퀘어라운드 Regular"/>
              <a:cs typeface="+mn-cs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C8CA37A-CC7D-4CE2-8138-25326EFF9202}"/>
              </a:ext>
            </a:extLst>
          </p:cNvPr>
          <p:cNvGrpSpPr/>
          <p:nvPr/>
        </p:nvGrpSpPr>
        <p:grpSpPr>
          <a:xfrm>
            <a:off x="3126206" y="7308442"/>
            <a:ext cx="936587" cy="338554"/>
            <a:chOff x="212651" y="3255887"/>
            <a:chExt cx="1248783" cy="4514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50383C0-B7C1-4C9A-9BD8-8D9B930925A9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006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697EC99-BBCE-4E63-8EB8-34A3683532F5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결과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50BE463-A15D-406C-93CA-BC6C8B155D9E}"/>
              </a:ext>
            </a:extLst>
          </p:cNvPr>
          <p:cNvGrpSpPr/>
          <p:nvPr/>
        </p:nvGrpSpPr>
        <p:grpSpPr>
          <a:xfrm>
            <a:off x="3126206" y="7813231"/>
            <a:ext cx="936587" cy="338554"/>
            <a:chOff x="212651" y="3255887"/>
            <a:chExt cx="1248783" cy="45140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85705C6-BE98-45A0-96D4-9A6C271B3552}"/>
                </a:ext>
              </a:extLst>
            </p:cNvPr>
            <p:cNvSpPr txBox="1"/>
            <p:nvPr/>
          </p:nvSpPr>
          <p:spPr>
            <a:xfrm>
              <a:off x="212651" y="3255887"/>
              <a:ext cx="70147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007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FC2C215-C9C1-47A8-90C6-73C87C348314}"/>
                </a:ext>
              </a:extLst>
            </p:cNvPr>
            <p:cNvSpPr txBox="1"/>
            <p:nvPr/>
          </p:nvSpPr>
          <p:spPr>
            <a:xfrm>
              <a:off x="757994" y="3255887"/>
              <a:ext cx="703440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13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나눔스퀘어라운드 Regular"/>
                  <a:cs typeface="+mn-cs"/>
                </a:rPr>
                <a:t>후기</a:t>
              </a:r>
              <a:endParaRPr kumimoji="0" lang="ko-KR" altLang="en-US" sz="1600" b="0" i="0" u="none" strike="noStrike" kern="1200" cap="none" spc="-11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나눔스퀘어라운드 Regular"/>
                <a:cs typeface="+mn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4555B5-4A5B-49CF-954D-996E94CC60E3}"/>
              </a:ext>
            </a:extLst>
          </p:cNvPr>
          <p:cNvSpPr txBox="1"/>
          <p:nvPr/>
        </p:nvSpPr>
        <p:spPr>
          <a:xfrm>
            <a:off x="1641707" y="2038677"/>
            <a:ext cx="3781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1" i="0" u="none" strike="noStrike" kern="1200" cap="none" spc="-225" normalizeH="0" baseline="0" noProof="0" dirty="0" err="1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오때</a:t>
            </a:r>
            <a:r>
              <a:rPr kumimoji="0" lang="en-US" altLang="ko-KR" sz="5400" b="1" i="0" u="none" strike="noStrike" kern="1200" cap="none" spc="-225" normalizeH="0" baseline="0" noProof="0" dirty="0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?(</a:t>
            </a:r>
            <a:r>
              <a:rPr kumimoji="0" lang="en-US" altLang="ko-KR" sz="5400" b="1" i="0" u="none" strike="noStrike" kern="1200" cap="none" spc="-225" normalizeH="0" baseline="0" noProof="0" dirty="0" err="1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OTTe</a:t>
            </a:r>
            <a:r>
              <a:rPr kumimoji="0" lang="en-US" altLang="ko-KR" sz="5400" b="1" i="0" u="none" strike="noStrike" kern="1200" cap="none" spc="-225" normalizeH="0" baseline="0" noProof="0" dirty="0">
                <a:ln>
                  <a:noFill/>
                </a:ln>
                <a:solidFill>
                  <a:srgbClr val="ED636D">
                    <a:alpha val="7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)</a:t>
            </a:r>
            <a:endParaRPr kumimoji="0" lang="ko-KR" altLang="en-US" sz="5400" b="1" i="0" u="none" strike="noStrike" kern="1200" cap="none" spc="-225" normalizeH="0" baseline="0" noProof="0" dirty="0">
              <a:ln>
                <a:noFill/>
              </a:ln>
              <a:solidFill>
                <a:srgbClr val="ED636D">
                  <a:alpha val="70000"/>
                </a:srgbClr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9B630B-0FDC-4764-B6FF-C0EE90165983}"/>
              </a:ext>
            </a:extLst>
          </p:cNvPr>
          <p:cNvSpPr txBox="1"/>
          <p:nvPr/>
        </p:nvSpPr>
        <p:spPr>
          <a:xfrm>
            <a:off x="2631207" y="3323448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모든 컨텐츠를 한곳에서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1B28C6-B510-4DC3-AC3B-EC53465C1B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740" y="3893084"/>
            <a:ext cx="3264822" cy="128253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FAC44A-1EF2-48F8-9B26-31472F3C738D}"/>
              </a:ext>
            </a:extLst>
          </p:cNvPr>
          <p:cNvSpPr/>
          <p:nvPr/>
        </p:nvSpPr>
        <p:spPr>
          <a:xfrm>
            <a:off x="1734352" y="3631225"/>
            <a:ext cx="3995722" cy="1746503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7200" b="1" dirty="0">
                <a:solidFill>
                  <a:srgbClr val="FF0000"/>
                </a:solidFill>
              </a:rPr>
              <a:t>마크 교체</a:t>
            </a:r>
          </a:p>
        </p:txBody>
      </p:sp>
    </p:spTree>
    <p:extLst>
      <p:ext uri="{BB962C8B-B14F-4D97-AF65-F5344CB8AC3E}">
        <p14:creationId xmlns:p14="http://schemas.microsoft.com/office/powerpoint/2010/main" val="304919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설명선: 오른쪽 화살표 3">
            <a:extLst>
              <a:ext uri="{FF2B5EF4-FFF2-40B4-BE49-F238E27FC236}">
                <a16:creationId xmlns:a16="http://schemas.microsoft.com/office/drawing/2014/main" id="{2213ACDD-9FBF-4713-B5A7-A64E78CD438C}"/>
              </a:ext>
            </a:extLst>
          </p:cNvPr>
          <p:cNvSpPr/>
          <p:nvPr/>
        </p:nvSpPr>
        <p:spPr>
          <a:xfrm>
            <a:off x="703905" y="1287207"/>
            <a:ext cx="4503095" cy="5350383"/>
          </a:xfrm>
          <a:prstGeom prst="rightArrowCallout">
            <a:avLst>
              <a:gd name="adj1" fmla="val 25000"/>
              <a:gd name="adj2" fmla="val 25000"/>
              <a:gd name="adj3" fmla="val 8361"/>
              <a:gd name="adj4" fmla="val 87701"/>
            </a:avLst>
          </a:prstGeom>
          <a:solidFill>
            <a:schemeClr val="accent3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891662" y="530874"/>
            <a:ext cx="7999816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99361" y="509442"/>
            <a:ext cx="540000" cy="54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67604" y="568465"/>
            <a:ext cx="19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5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91AC8C-ADFA-4BAD-A1E4-0259E19921A8}"/>
              </a:ext>
            </a:extLst>
          </p:cNvPr>
          <p:cNvSpPr txBox="1"/>
          <p:nvPr/>
        </p:nvSpPr>
        <p:spPr>
          <a:xfrm>
            <a:off x="5229364" y="2608222"/>
            <a:ext cx="37818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spc="-225" dirty="0" err="1">
                <a:solidFill>
                  <a:schemeClr val="accent1">
                    <a:lumMod val="75000"/>
                    <a:alpha val="7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오때</a:t>
            </a:r>
            <a:r>
              <a:rPr lang="en-US" altLang="ko-KR" sz="5400" b="1" spc="-225" dirty="0">
                <a:solidFill>
                  <a:schemeClr val="accent1">
                    <a:lumMod val="75000"/>
                    <a:alpha val="7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?(</a:t>
            </a:r>
            <a:r>
              <a:rPr lang="en-US" altLang="ko-KR" sz="5400" b="1" spc="-225" dirty="0" err="1">
                <a:solidFill>
                  <a:schemeClr val="accent1">
                    <a:lumMod val="75000"/>
                    <a:alpha val="7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OTTe</a:t>
            </a:r>
            <a:r>
              <a:rPr lang="en-US" altLang="ko-KR" sz="5400" b="1" spc="-225" dirty="0">
                <a:solidFill>
                  <a:schemeClr val="accent1">
                    <a:lumMod val="75000"/>
                    <a:alpha val="7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5400" b="1" spc="-225" dirty="0">
              <a:solidFill>
                <a:schemeClr val="accent1">
                  <a:lumMod val="75000"/>
                  <a:alpha val="7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406B8E-3208-4D89-AB67-78F0D89B884F}"/>
              </a:ext>
            </a:extLst>
          </p:cNvPr>
          <p:cNvSpPr txBox="1"/>
          <p:nvPr/>
        </p:nvSpPr>
        <p:spPr>
          <a:xfrm>
            <a:off x="6044139" y="3528424"/>
            <a:ext cx="20906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tx2"/>
                </a:solidFill>
              </a:rPr>
              <a:t>모든 컨텐츠를 한 곳에서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5D33654-CF2F-4862-8C5A-C5FCE3748E72}"/>
              </a:ext>
            </a:extLst>
          </p:cNvPr>
          <p:cNvGrpSpPr/>
          <p:nvPr/>
        </p:nvGrpSpPr>
        <p:grpSpPr>
          <a:xfrm>
            <a:off x="464843" y="641656"/>
            <a:ext cx="4497164" cy="4556935"/>
            <a:chOff x="102325" y="-1582569"/>
            <a:chExt cx="5996218" cy="607590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0EF530-D71F-4171-8B07-91EA7F38E199}"/>
                </a:ext>
              </a:extLst>
            </p:cNvPr>
            <p:cNvSpPr txBox="1"/>
            <p:nvPr/>
          </p:nvSpPr>
          <p:spPr>
            <a:xfrm>
              <a:off x="671417" y="-1582569"/>
              <a:ext cx="5427126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tx2"/>
                  </a:solidFill>
                </a:rPr>
                <a:t>내가 좋아하는 작품 어디서 볼 수 있을까</a:t>
              </a:r>
              <a:r>
                <a:rPr lang="en-US" altLang="ko-KR" b="1" dirty="0">
                  <a:solidFill>
                    <a:schemeClr val="tx2"/>
                  </a:solidFill>
                </a:rPr>
                <a:t>?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88A910-DF33-4BE2-8A32-9407B2CF2BA0}"/>
                </a:ext>
              </a:extLst>
            </p:cNvPr>
            <p:cNvSpPr txBox="1"/>
            <p:nvPr/>
          </p:nvSpPr>
          <p:spPr>
            <a:xfrm>
              <a:off x="102325" y="4231727"/>
              <a:ext cx="2362992" cy="261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675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10666C1-F5B8-41E8-934D-607C5FDC1321}"/>
              </a:ext>
            </a:extLst>
          </p:cNvPr>
          <p:cNvGrpSpPr/>
          <p:nvPr/>
        </p:nvGrpSpPr>
        <p:grpSpPr>
          <a:xfrm>
            <a:off x="791622" y="1393315"/>
            <a:ext cx="3769914" cy="5138168"/>
            <a:chOff x="732322" y="1348291"/>
            <a:chExt cx="3391039" cy="5138168"/>
          </a:xfrm>
        </p:grpSpPr>
        <p:pic>
          <p:nvPicPr>
            <p:cNvPr id="30" name="그림 29" descr="텍스트, 사람, 실내이(가) 표시된 사진&#10;&#10;자동 생성된 설명">
              <a:extLst>
                <a:ext uri="{FF2B5EF4-FFF2-40B4-BE49-F238E27FC236}">
                  <a16:creationId xmlns:a16="http://schemas.microsoft.com/office/drawing/2014/main" id="{F05FDD3A-EBE4-47C0-A446-4245F496C1BE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361" y="3089375"/>
              <a:ext cx="3384000" cy="165600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DECC154-36C0-4236-B94F-CDE6C419F91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322" y="1348291"/>
              <a:ext cx="3384000" cy="1656000"/>
            </a:xfrm>
            <a:prstGeom prst="rect">
              <a:avLst/>
            </a:prstGeom>
          </p:spPr>
        </p:pic>
        <p:pic>
          <p:nvPicPr>
            <p:cNvPr id="32" name="그림 31" descr="텍스트, 스크린샷, 다른, 여러개이(가) 표시된 사진&#10;&#10;자동 생성된 설명">
              <a:extLst>
                <a:ext uri="{FF2B5EF4-FFF2-40B4-BE49-F238E27FC236}">
                  <a16:creationId xmlns:a16="http://schemas.microsoft.com/office/drawing/2014/main" id="{D88D7D2A-583A-4EE9-90AA-80CF9F9CE59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361" y="4830459"/>
              <a:ext cx="3384000" cy="1656000"/>
            </a:xfrm>
            <a:prstGeom prst="rect">
              <a:avLst/>
            </a:prstGeom>
          </p:spPr>
        </p:pic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68726CE-2C97-4D5E-981A-953A9230278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427" y="3900927"/>
            <a:ext cx="3112061" cy="12225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81DE894-1DDD-4790-AE27-7272B1AAEF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54" y="82711"/>
            <a:ext cx="1002824" cy="39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97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67015" y="257166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</a:rPr>
              <a:t>002</a:t>
            </a:r>
            <a:endParaRPr lang="ko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077" y="3519303"/>
            <a:ext cx="1248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13" dirty="0">
                <a:solidFill>
                  <a:schemeClr val="tx2"/>
                </a:solidFill>
                <a:latin typeface="+mn-ea"/>
              </a:rPr>
              <a:t>개발목표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65306" y="5736431"/>
            <a:ext cx="18261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6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6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67014" y="3401616"/>
            <a:ext cx="52310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72FEE6A3-8A57-45D4-8BBC-5F116E2545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551" y="2826268"/>
            <a:ext cx="3112061" cy="1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57372"/>
      </p:ext>
    </p:extLst>
  </p:cSld>
  <p:clrMapOvr>
    <a:masterClrMapping/>
  </p:clrMapOvr>
</p:sld>
</file>

<file path=ppt/theme/theme1.xml><?xml version="1.0" encoding="utf-8"?>
<a:theme xmlns:a="http://schemas.openxmlformats.org/drawingml/2006/main" name="테마3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테마3" id="{3069A0ED-9097-42C8-88EB-4A0E4FFB2D08}" vid="{AAC47145-E653-4FCE-846A-029F916F34B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테마3</Template>
  <TotalTime>3388</TotalTime>
  <Words>2085</Words>
  <Application>Microsoft Office PowerPoint</Application>
  <PresentationFormat>화면 슬라이드 쇼(4:3)</PresentationFormat>
  <Paragraphs>533</Paragraphs>
  <Slides>71</Slides>
  <Notes>1</Notes>
  <HiddenSlides>25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71</vt:i4>
      </vt:variant>
    </vt:vector>
  </HeadingPairs>
  <TitlesOfParts>
    <vt:vector size="81" baseType="lpstr">
      <vt:lpstr>Noto Sans CJK KR Thin</vt:lpstr>
      <vt:lpstr>굴림</vt:lpstr>
      <vt:lpstr>나눔고딕</vt:lpstr>
      <vt:lpstr>나눔스퀘어라운드 Regular</vt:lpstr>
      <vt:lpstr>맑은 고딕</vt:lpstr>
      <vt:lpstr>맑은고딕</vt:lpstr>
      <vt:lpstr>중고딕</vt:lpstr>
      <vt:lpstr>Arial</vt:lpstr>
      <vt:lpstr>Wingdings</vt:lpstr>
      <vt:lpstr>테마3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 원민</cp:lastModifiedBy>
  <cp:revision>189</cp:revision>
  <dcterms:created xsi:type="dcterms:W3CDTF">2015-01-21T11:35:38Z</dcterms:created>
  <dcterms:modified xsi:type="dcterms:W3CDTF">2021-11-14T13:12:32Z</dcterms:modified>
</cp:coreProperties>
</file>

<file path=docProps/thumbnail.jpeg>
</file>